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jpg>
</file>

<file path=ppt/media/image13.png>
</file>

<file path=ppt/media/image14.jp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87600443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Shape 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27" name="Shape 2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
              <a:t>This is our presentation on our design improvements to the current Stevens shuttle tracking mobile application.</a:t>
            </a:r>
          </a:p>
        </p:txBody>
      </p:sp>
    </p:spTree>
    <p:extLst>
      <p:ext uri="{BB962C8B-B14F-4D97-AF65-F5344CB8AC3E}">
        <p14:creationId xmlns:p14="http://schemas.microsoft.com/office/powerpoint/2010/main" val="36194201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03" name="Shape 1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If we were to continue this project, our next steps would mainly be more design iterations and evaluation from more users. Due to time constraints, we were only able to get a few design iterations in and only a few evaluations of our design from users. Ideally, we would have liked to have gotten a wider variety of users to evaluate our application, and even experts. We would also continue working on the design for user feedback, since that was a major component of our application that we struggled to design. Finding a way to provide a wide variety of useful feedback, without allowing users to spam the application with useless feedback was a hard thing to balance. It was also difficult to come up with a good way to organize and present the user feedback so that other riders could quickly find status updates or reports relevant to their current journey.</a:t>
            </a:r>
          </a:p>
          <a:p>
            <a:pPr lvl="0" rtl="0">
              <a:spcBef>
                <a:spcPts val="0"/>
              </a:spcBef>
              <a:buNone/>
            </a:pPr>
            <a:endParaRPr/>
          </a:p>
          <a:p>
            <a:pPr lvl="0" rtl="0">
              <a:spcBef>
                <a:spcPts val="0"/>
              </a:spcBef>
              <a:buNone/>
            </a:pPr>
            <a:r>
              <a:rPr lang="en"/>
              <a:t>Most importantly, we would like to implement the application. We found that we could get the GPS tracking information of the shuttles using the Transloc API, which we could use to build our application. We would also need to decide whether to create an iPhone or an Android application (or both). Implementation of an actual, usable application would be much better in terms of user evaluation and testing the fluidity of our design. </a:t>
            </a:r>
          </a:p>
          <a:p>
            <a:pPr lvl="0" rtl="0">
              <a:spcBef>
                <a:spcPts val="0"/>
              </a:spcBef>
              <a:buNone/>
            </a:pPr>
            <a:endParaRPr/>
          </a:p>
          <a:p>
            <a:pPr>
              <a:spcBef>
                <a:spcPts val="0"/>
              </a:spcBef>
              <a:buNone/>
            </a:pPr>
            <a:r>
              <a:rPr lang="en"/>
              <a:t>Lastly, we have put in a lot to this project and think that this application has great potential to help students at Stevens. We would like to continue work on this project and reach a fully implemented application for students to use.</a:t>
            </a:r>
          </a:p>
        </p:txBody>
      </p:sp>
    </p:spTree>
    <p:extLst>
      <p:ext uri="{BB962C8B-B14F-4D97-AF65-F5344CB8AC3E}">
        <p14:creationId xmlns:p14="http://schemas.microsoft.com/office/powerpoint/2010/main" val="2219177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3" name="Shape 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The goal of our project was to improve the user interface design of the existing shuttle tracking application called Transloc Rider. Our application should be able to help users keep track of the the shuttle location and estimated times and locations of stops for each shuttle route. We wanted to create a design that was easier to use, since the current implementation was difficult to use and understand, especially on the first use. We believed that we could make simple, but effective design changes to improve the usability of the app.</a:t>
            </a:r>
          </a:p>
          <a:p>
            <a:pPr lvl="0" rtl="0">
              <a:spcBef>
                <a:spcPts val="0"/>
              </a:spcBef>
              <a:buNone/>
            </a:pPr>
            <a:endParaRPr/>
          </a:p>
          <a:p>
            <a:pPr lvl="0" rtl="0">
              <a:spcBef>
                <a:spcPts val="0"/>
              </a:spcBef>
              <a:buNone/>
            </a:pPr>
            <a:r>
              <a:rPr lang="en"/>
              <a:t>Our target population was mainly Stevens students, particularly those that live in the Hoboken area or those that take the shuttle to and from Hoboken Terminal. We felt that one of the flaws of the current application was that it catered to a large population of several different schools which complicated things like route and shuttle selection. We wanted to make our application specific to Stevens in order to cut down some of the steps in using the app.</a:t>
            </a:r>
          </a:p>
          <a:p>
            <a:pPr lvl="0" rtl="0">
              <a:spcBef>
                <a:spcPts val="0"/>
              </a:spcBef>
              <a:buNone/>
            </a:pPr>
            <a:endParaRPr/>
          </a:p>
          <a:p>
            <a:pPr lvl="0" rtl="0">
              <a:spcBef>
                <a:spcPts val="0"/>
              </a:spcBef>
              <a:buNone/>
            </a:pPr>
            <a:r>
              <a:rPr lang="en"/>
              <a:t>We decided that we wanted to target the E for Easy to Learn. We believed that there was much room for improvement in the user interface design of the current app and that it is a bit confusing to use at first. We thought that we could make design changes that would help users figure out how to use the app faster. Other major problems of the application has to do with availability of the shuttle location, which is not something that we can control. Therefore, we thought it best to simply focus on making our design easy to learn.</a:t>
            </a:r>
          </a:p>
          <a:p>
            <a:pPr lvl="0" rtl="0">
              <a:spcBef>
                <a:spcPts val="0"/>
              </a:spcBef>
              <a:buNone/>
            </a:pPr>
            <a:endParaRPr/>
          </a:p>
          <a:p>
            <a:pPr lvl="0" rtl="0">
              <a:spcBef>
                <a:spcPts val="0"/>
              </a:spcBef>
              <a:buNone/>
            </a:pPr>
            <a:r>
              <a:rPr lang="en"/>
              <a:t>Since Easy to Learn is something that is not very easy to evaluate quantitatively, we decided to measure our improvement mainly through interviews and surveys of satisfaction from students and commuters at Stevens. Since we were limited on time, we were aware that a full implementation of the application would be difficult. We therefore planned to have users evaluate our design through paper prototyping or paper mockups, as well as walkthroughs through our actual mockups. We decided that it would be best to receive feedback from both students who use the current application as well as those who do not. This way, we can measure how easy our design is to use by those who are not familiar with the old design, but since a large proportion of our target audience regularly uses the current implementation of the application, we can also receive feedback on how our design compares to the old one by users who currently use the Transloc app. </a:t>
            </a:r>
          </a:p>
          <a:p>
            <a:pPr>
              <a:spcBef>
                <a:spcPts val="0"/>
              </a:spcBef>
              <a:buNone/>
            </a:pPr>
            <a:endParaRPr/>
          </a:p>
        </p:txBody>
      </p:sp>
    </p:spTree>
    <p:extLst>
      <p:ext uri="{BB962C8B-B14F-4D97-AF65-F5344CB8AC3E}">
        <p14:creationId xmlns:p14="http://schemas.microsoft.com/office/powerpoint/2010/main" val="11817095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We sent out our survey mainly through the Stevens Facebook pages and we received 48 responses. The link to our survey is listed at the top of this slide. We tried to make the survey short so that many people would fill it out, but we also tried to include questions that would give us a good idea of what to do in terms of application design. We had mainly multiple choice questions with one optional short answer question where we asked users what features they think could be included in the application to make it easier to learn to use. </a:t>
            </a:r>
          </a:p>
          <a:p>
            <a:pPr lvl="0" rtl="0">
              <a:spcBef>
                <a:spcPts val="0"/>
              </a:spcBef>
              <a:buNone/>
            </a:pPr>
            <a:endParaRPr/>
          </a:p>
          <a:p>
            <a:pPr>
              <a:spcBef>
                <a:spcPts val="0"/>
              </a:spcBef>
              <a:buNone/>
            </a:pPr>
            <a:r>
              <a:rPr lang="en"/>
              <a:t>We found that no users surveyed use the shuttle application for any non-Stevens routes. Therefore, we were justified in our decision to cater our application to only the Stevens shuttles. We also had a few ideas for our application that we asked users about in order to gage whether they would be good to include or not. We found that most students surveyed wanted to see rider feedback in the application, as well as a display of both a map, as well as a timetable to keep track of the shuttle. We also asked about which features users did and did not like in the Transloc application in order to narrow down what changes we should make. </a:t>
            </a:r>
          </a:p>
        </p:txBody>
      </p:sp>
    </p:spTree>
    <p:extLst>
      <p:ext uri="{BB962C8B-B14F-4D97-AF65-F5344CB8AC3E}">
        <p14:creationId xmlns:p14="http://schemas.microsoft.com/office/powerpoint/2010/main" val="4019535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
              <a:t>Here we have two personas that represent two different types of users of our application. We created these personas using the information we received from the surveys, as well as some industry data we collected from reviews of the Transloc Rider application in the Google Play and iTunes app store. George represents the user that has a much longer commute to and from campus and likes to use the application in order to plan his commutes in advance. He is on a tight schedule due to the times the trains run. Jessica is another type of user which represents many students that live around the Hoboken area that mainly take the shuttle to save on time or because it is convenient. These users are more flexible in terms of schedule, but they are more concerned with catching the next shuttle as quickly as possible, rather than planning a trip in advance (like George). </a:t>
            </a:r>
          </a:p>
        </p:txBody>
      </p:sp>
    </p:spTree>
    <p:extLst>
      <p:ext uri="{BB962C8B-B14F-4D97-AF65-F5344CB8AC3E}">
        <p14:creationId xmlns:p14="http://schemas.microsoft.com/office/powerpoint/2010/main" val="3517040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9" name="Shape 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
              <a:t>Here is the current user interface for the Transloc Rider Application, which is the current application that is used to track the Stevens shuttle. As you can see above, to select a shuttle route, the user must type into the search bar at the top of the screen, which brings them to the second screenshot above. You can see that the lines provided are not only the Blue, Red and Green lines that Stevens offers, but also other lines such as the Research Shuttle, which is irrelevant to our target population. In the second screenshot, The black icon represents the shuttle and the blue icons are the different stops. The darker large blue icon is the currently selected Howe Building stop. We found that the icons were a bit difficult to interpret. The last screenshot is the only feedback option on the application. In the settings, the application lets the user send an email to the transit agency, but there is no feedback that users can see from other riders.  </a:t>
            </a:r>
          </a:p>
        </p:txBody>
      </p:sp>
    </p:spTree>
    <p:extLst>
      <p:ext uri="{BB962C8B-B14F-4D97-AF65-F5344CB8AC3E}">
        <p14:creationId xmlns:p14="http://schemas.microsoft.com/office/powerpoint/2010/main" val="3550999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77" name="Shape 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Here are three mockups of our first design iteration. We catered to our target population of Stevens students by limiting route selection to only the Stevens shuttle lines. This way, instead of having to type in and manually search a shuttle route, the users will see the relevant ones listed clearly at the button as a button that they can select. We think that this will make route selection much simpler and easier for first time users of the application. </a:t>
            </a:r>
          </a:p>
          <a:p>
            <a:pPr lvl="0" rtl="0">
              <a:spcBef>
                <a:spcPts val="0"/>
              </a:spcBef>
              <a:buNone/>
            </a:pPr>
            <a:endParaRPr/>
          </a:p>
          <a:p>
            <a:pPr lvl="0" rtl="0">
              <a:spcBef>
                <a:spcPts val="0"/>
              </a:spcBef>
              <a:buClr>
                <a:schemeClr val="dk1"/>
              </a:buClr>
              <a:buSzPct val="100000"/>
              <a:buFont typeface="Arial"/>
              <a:buNone/>
            </a:pPr>
            <a:r>
              <a:rPr lang="en"/>
              <a:t>One of the key aspects of our design is the use of tabs to organize the different functions of the application. We split the app into three tabs, a map tab which displays a map view of the shuttle, user and stop locations, as well as estimated arrival times. It is not shown here, but when a user clicks on a shuttle stop on the map, it will bring up a box with the number of minutes that the shuttle will take to reach that particular stop. We also have a timetable time which is useful for planning trips in advance. This tab is intended to have a static view of the shuttle schedule for the entire day, rather than just the schedule for only an hour or two in advance, which is provided by the map tab. Finally, we have a feedback tab where users can provide feedback on the timing of the shuttle. We felt that this tab was especially useful and necessary since there are many days where the shuttle is unable to be tracked. Users may have to rely solely on other user feedback in order to keep track of the shuttle. </a:t>
            </a:r>
            <a:r>
              <a:rPr lang="en">
                <a:solidFill>
                  <a:schemeClr val="dk1"/>
                </a:solidFill>
              </a:rPr>
              <a:t>We believe that these features make sense as separate tabs because the map tab is designed to be a quick and easy way to figure out where the shuttle is and how many minutes the current shuttle will take to reach a particular stop on its route, while the time table tab will be useful for users who have more time to sift through the different timing options in order to plan out their trip.User feedback can be provided when a user is already on the shuttle or after the user has gotten off the shuttle. </a:t>
            </a:r>
          </a:p>
          <a:p>
            <a:pPr lvl="0" rtl="0">
              <a:spcBef>
                <a:spcPts val="0"/>
              </a:spcBef>
              <a:buNone/>
            </a:pPr>
            <a:endParaRPr/>
          </a:p>
          <a:p>
            <a:pPr lvl="0" rtl="0">
              <a:spcBef>
                <a:spcPts val="0"/>
              </a:spcBef>
              <a:buNone/>
            </a:pPr>
            <a:endParaRPr/>
          </a:p>
          <a:p>
            <a:pPr lvl="0" rtl="0">
              <a:spcBef>
                <a:spcPts val="0"/>
              </a:spcBef>
              <a:buNone/>
            </a:pPr>
            <a:endParaRPr/>
          </a:p>
          <a:p>
            <a:pPr>
              <a:spcBef>
                <a:spcPts val="0"/>
              </a:spcBef>
              <a:buNone/>
            </a:pPr>
            <a:endParaRPr/>
          </a:p>
        </p:txBody>
      </p:sp>
    </p:spTree>
    <p:extLst>
      <p:ext uri="{BB962C8B-B14F-4D97-AF65-F5344CB8AC3E}">
        <p14:creationId xmlns:p14="http://schemas.microsoft.com/office/powerpoint/2010/main" val="2382618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83" name="Shape 8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Due to time restrictions, we decided to interview/survey a few users on our initial design, but have a more detailed review. We sat down with two Stevens students who live off campus, but in Hoboken who are users of the current application. We asked them several questions about their impression of our design and how it compared to the current implementation of the application. We asked them what features they were initially confused by or what features seemed unnecessary and we also asked them what features they thought were effective. We took a more heuristic approach rather than a quantitative approach and just asked for general feedback about our design. Listed above is some of the general feedback we received.</a:t>
            </a:r>
          </a:p>
          <a:p>
            <a:pPr lvl="0" rtl="0">
              <a:spcBef>
                <a:spcPts val="0"/>
              </a:spcBef>
              <a:buNone/>
            </a:pPr>
            <a:endParaRPr/>
          </a:p>
          <a:p>
            <a:pPr>
              <a:spcBef>
                <a:spcPts val="0"/>
              </a:spcBef>
              <a:buNone/>
            </a:pPr>
            <a:r>
              <a:rPr lang="en"/>
              <a:t>We also sat down and sketched out some new designs on paper and asked the users their opinions on different features that we could incorporate into the designs. Some of these features you will see incorporated into our final design. </a:t>
            </a:r>
          </a:p>
        </p:txBody>
      </p:sp>
    </p:spTree>
    <p:extLst>
      <p:ext uri="{BB962C8B-B14F-4D97-AF65-F5344CB8AC3E}">
        <p14:creationId xmlns:p14="http://schemas.microsoft.com/office/powerpoint/2010/main" val="687366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91" name="Shape 9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Map Section - </a:t>
            </a:r>
          </a:p>
          <a:p>
            <a:pPr lvl="0" rtl="0">
              <a:spcBef>
                <a:spcPts val="0"/>
              </a:spcBef>
              <a:buNone/>
            </a:pPr>
            <a:r>
              <a:rPr lang="en"/>
              <a:t>	Features: </a:t>
            </a:r>
          </a:p>
          <a:p>
            <a:pPr lvl="0" rtl="0">
              <a:spcBef>
                <a:spcPts val="0"/>
              </a:spcBef>
              <a:buNone/>
            </a:pPr>
            <a:r>
              <a:rPr lang="en"/>
              <a:t>		Clicking on the map shows a small informative screen for the user to learn quick info.</a:t>
            </a:r>
          </a:p>
          <a:p>
            <a:pPr lvl="0" rtl="0">
              <a:spcBef>
                <a:spcPts val="0"/>
              </a:spcBef>
              <a:buNone/>
            </a:pPr>
            <a:r>
              <a:rPr lang="en"/>
              <a:t>		Clicking a different stop will bring up the estimated arrival times for that section of the shuttle’s trip. </a:t>
            </a:r>
          </a:p>
          <a:p>
            <a:pPr lvl="0" rtl="0">
              <a:spcBef>
                <a:spcPts val="0"/>
              </a:spcBef>
              <a:buNone/>
            </a:pPr>
            <a:endParaRPr/>
          </a:p>
          <a:p>
            <a:pPr lvl="0" rtl="0">
              <a:spcBef>
                <a:spcPts val="0"/>
              </a:spcBef>
              <a:buNone/>
            </a:pPr>
            <a:r>
              <a:rPr lang="en"/>
              <a:t>Routes Section - </a:t>
            </a:r>
          </a:p>
          <a:p>
            <a:pPr lvl="0" rtl="0">
              <a:spcBef>
                <a:spcPts val="0"/>
              </a:spcBef>
              <a:buNone/>
            </a:pPr>
            <a:r>
              <a:rPr lang="en"/>
              <a:t>	Features:</a:t>
            </a:r>
          </a:p>
          <a:p>
            <a:pPr lvl="0" rtl="0">
              <a:spcBef>
                <a:spcPts val="0"/>
              </a:spcBef>
              <a:buNone/>
            </a:pPr>
            <a:r>
              <a:rPr lang="en"/>
              <a:t>		Shows current data depending on the buses travel progress.</a:t>
            </a:r>
          </a:p>
          <a:p>
            <a:pPr lvl="0" rtl="0">
              <a:spcBef>
                <a:spcPts val="0"/>
              </a:spcBef>
              <a:buNone/>
            </a:pPr>
            <a:r>
              <a:rPr lang="en"/>
              <a:t>		Shows future transit options and times the shuttle will reach a certain stop.</a:t>
            </a:r>
          </a:p>
          <a:p>
            <a:pPr lvl="0" rtl="0">
              <a:spcBef>
                <a:spcPts val="0"/>
              </a:spcBef>
              <a:buNone/>
            </a:pPr>
            <a:endParaRPr/>
          </a:p>
          <a:p>
            <a:pPr lvl="0" rtl="0">
              <a:spcBef>
                <a:spcPts val="0"/>
              </a:spcBef>
              <a:buNone/>
            </a:pPr>
            <a:r>
              <a:rPr lang="en"/>
              <a:t>Live Feedback Section:</a:t>
            </a:r>
          </a:p>
          <a:p>
            <a:pPr lvl="0" rtl="0">
              <a:spcBef>
                <a:spcPts val="0"/>
              </a:spcBef>
              <a:buNone/>
            </a:pPr>
            <a:r>
              <a:rPr lang="en"/>
              <a:t>	Features: </a:t>
            </a:r>
          </a:p>
          <a:p>
            <a:pPr lvl="0" rtl="0">
              <a:spcBef>
                <a:spcPts val="0"/>
              </a:spcBef>
              <a:buNone/>
            </a:pPr>
            <a:r>
              <a:rPr lang="en"/>
              <a:t>		Shows name of utilized Bus line and lateness reports.</a:t>
            </a:r>
          </a:p>
          <a:p>
            <a:pPr marL="914400" lvl="0" indent="0" rtl="0">
              <a:spcBef>
                <a:spcPts val="0"/>
              </a:spcBef>
              <a:buNone/>
            </a:pPr>
            <a:r>
              <a:rPr lang="en"/>
              <a:t>Shows date of the line used, a rating for the service, specific genre of the review if wanted, and a message to comment.</a:t>
            </a:r>
          </a:p>
          <a:p>
            <a:pPr marL="914400" lvl="0" indent="0" rtl="0">
              <a:spcBef>
                <a:spcPts val="0"/>
              </a:spcBef>
              <a:buNone/>
            </a:pPr>
            <a:r>
              <a:rPr lang="en"/>
              <a:t>Feedback from other users can be viewed in this tab in order to find information about the shuttle. Users can search by topic in order to help filter user comments. </a:t>
            </a:r>
          </a:p>
        </p:txBody>
      </p:sp>
    </p:spTree>
    <p:extLst>
      <p:ext uri="{BB962C8B-B14F-4D97-AF65-F5344CB8AC3E}">
        <p14:creationId xmlns:p14="http://schemas.microsoft.com/office/powerpoint/2010/main" val="17088458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97" name="Shape 9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b="1"/>
              <a:t>Simplicity Review</a:t>
            </a:r>
          </a:p>
          <a:p>
            <a:pPr lvl="0" rtl="0">
              <a:spcBef>
                <a:spcPts val="0"/>
              </a:spcBef>
              <a:buNone/>
            </a:pPr>
            <a:r>
              <a:rPr lang="en"/>
              <a:t>In class, one of the things we were advised to do is automate when we can in order to simplify user actions. This is what we tried to do with route selection. Instead of having the user look up routes in a search bar, we provided them as buttons at the bottom of the screen that users would select. This route would stay selected when switching tabs unless the user chooses to select a different route. We thought this would make it easier for the user since we found from our surveys that many users take the same shuttle route. In terms of the law of simplicity of organize, we tried to make a simple tri-tab design with clearly marked labels for each tab. We kept the route selection bar in the same place on each tab, as well as the tab bar, which is fixed at the top. We used simple and short words as labels on the buttons and we used the law of simplicity of reduce in order to reduce unnecessary shuttle routes and stop selection features in the Transloc Rider app. We also tried to improve the law of simplicity of learn, by making the application easier for users to use and understand. One of the ways we did this was by reverting the map design back to the design of the old Transloc app, which we believed to be simpler and much clearer. We also tried to reduce the amount of color and flashiness of our application in order to simplify the look of it. </a:t>
            </a:r>
          </a:p>
          <a:p>
            <a:pPr lvl="0" rtl="0">
              <a:spcBef>
                <a:spcPts val="0"/>
              </a:spcBef>
              <a:buNone/>
            </a:pPr>
            <a:endParaRPr b="1"/>
          </a:p>
          <a:p>
            <a:pPr lvl="0" rtl="0">
              <a:spcBef>
                <a:spcPts val="0"/>
              </a:spcBef>
              <a:buNone/>
            </a:pPr>
            <a:r>
              <a:rPr lang="en" b="1"/>
              <a:t>Accessibility Review</a:t>
            </a:r>
          </a:p>
          <a:p>
            <a:pPr lvl="0" rtl="0">
              <a:spcBef>
                <a:spcPts val="0"/>
              </a:spcBef>
              <a:buNone/>
            </a:pPr>
            <a:r>
              <a:rPr lang="en"/>
              <a:t>One of the major concerns with the current implementation of the application was that the shuttle would sometimes not show up in the application because of GPS tracking complications, so the shuttle location would not be accessible. With our new application, we have incorporated a feedback tab which allows users to submit feedback about the shuttle. This way, even if the shuttle cannot be tracked by GPS, some information about the shuttle’s whereabouts can still be provided. </a:t>
            </a:r>
          </a:p>
          <a:p>
            <a:pPr lvl="0" rtl="0">
              <a:spcBef>
                <a:spcPts val="0"/>
              </a:spcBef>
              <a:buNone/>
            </a:pPr>
            <a:endParaRPr/>
          </a:p>
          <a:p>
            <a:pPr lvl="0" rtl="0">
              <a:spcBef>
                <a:spcPts val="0"/>
              </a:spcBef>
              <a:buNone/>
            </a:pPr>
            <a:r>
              <a:rPr lang="en"/>
              <a:t>Our application is also accessible to those who are color blind, since the names of the routes are displayed at the bottom, rather than relying on the user to know which line it is based on the color. In addition to that, we used fairly straightforward labels for our tabs and our buttons so that users would be able to easily understand what they do. In addition, our map tap can be zoomed in and out, so that all of the street names and stops can be pressed and read. We have not implemented our application yet, so we cannot yet guarantee the accessibility of all of the features in the actual implementation, but our application does not use sound and does not rely on the ability to identify colors, so it can be used by the deaf and colorblind. </a:t>
            </a:r>
          </a:p>
          <a:p>
            <a:pPr lvl="0" rtl="0">
              <a:spcBef>
                <a:spcPts val="0"/>
              </a:spcBef>
              <a:buNone/>
            </a:pPr>
            <a:endParaRPr/>
          </a:p>
          <a:p>
            <a:pPr lvl="0" rtl="0">
              <a:spcBef>
                <a:spcPts val="0"/>
              </a:spcBef>
              <a:buNone/>
            </a:pPr>
            <a:r>
              <a:rPr lang="en"/>
              <a:t>The accessibility of our application could be improved. It may be possible that users may want to view multiple shuttle routes on the map at one time. With our current design, this is not possible. Also, They may want to have the time table tab organized by a single trip rather than by stop. </a:t>
            </a:r>
          </a:p>
          <a:p>
            <a:pPr lvl="0" rtl="0">
              <a:spcBef>
                <a:spcPts val="0"/>
              </a:spcBef>
              <a:buNone/>
            </a:pPr>
            <a:endParaRPr/>
          </a:p>
          <a:p>
            <a:pPr lvl="0" rtl="0">
              <a:spcBef>
                <a:spcPts val="0"/>
              </a:spcBef>
              <a:buNone/>
            </a:pPr>
            <a:r>
              <a:rPr lang="en" b="1"/>
              <a:t>Heuristic Evaluation</a:t>
            </a:r>
          </a:p>
          <a:p>
            <a:pPr lvl="0" rtl="0">
              <a:spcBef>
                <a:spcPts val="0"/>
              </a:spcBef>
              <a:buNone/>
            </a:pPr>
            <a:r>
              <a:rPr lang="en"/>
              <a:t>When it came time to a second pass heuristic evaluation, there was a mix of improvements, some new troubles arising, and a lot of statuses remaining the same. The usage of the same bottom and top bar for route selection and tab navigation meant logic among the tabs would be the same. PAR improvements showed that by consolidating important information like a stop’s next expected shuttle arrival meant less for a user to have to need to navigate through the time table tab. The converse of changes, like adding more possibilities in the feedback tab, meant there was more for a user to have to consider when it comes to using any of the logic of the tab. The design meant to make the process as straightforward as possible, but to new users, slight delays in time with using it might occur as they try to figure out where and what the content of their feedback is to be. A lack of built in help might build on those issues. However, a lot of the problems fixed in the first mock-up remain fixed for the final product.</a:t>
            </a:r>
          </a:p>
          <a:p>
            <a:pPr lvl="0" rtl="0">
              <a:spcBef>
                <a:spcPts val="0"/>
              </a:spcBef>
              <a:buNone/>
            </a:pPr>
            <a:endParaRPr b="1"/>
          </a:p>
          <a:p>
            <a:pPr lvl="0" rtl="0">
              <a:spcBef>
                <a:spcPts val="0"/>
              </a:spcBef>
              <a:buNone/>
            </a:pPr>
            <a:r>
              <a:rPr lang="en" b="1"/>
              <a:t>PAR Review</a:t>
            </a:r>
          </a:p>
          <a:p>
            <a:pPr lvl="0" rtl="0">
              <a:spcBef>
                <a:spcPts val="0"/>
              </a:spcBef>
              <a:buNone/>
            </a:pPr>
            <a:r>
              <a:rPr lang="en"/>
              <a:t>In terms of perception, we tried to make the application simple, but also include all the different features that we believed were important to have in a shuttle tracking application. We used simple labels and graphics and provided fixed options for route selection as a button to select in order to simplify that task, which we found to be challenging in the Transloc Rider app. We worked on improving the E for Easy to Learn which goes hand in hand with perception. We kept the design and organization of our application consistent by providing fixed bars for the tabs and the route selection buttons and a simple feedback submission option. We tried to make the features of our app intuitive and the uses of the features as straightforward as possible in order for users to effectively and quickly use it. </a:t>
            </a:r>
          </a:p>
          <a:p>
            <a:pPr lvl="0" rtl="0">
              <a:spcBef>
                <a:spcPts val="0"/>
              </a:spcBef>
              <a:buNone/>
            </a:pPr>
            <a:endParaRPr/>
          </a:p>
          <a:p>
            <a:pPr lvl="0" rtl="0">
              <a:spcBef>
                <a:spcPts val="0"/>
              </a:spcBef>
              <a:buNone/>
            </a:pPr>
            <a:r>
              <a:rPr lang="en">
                <a:solidFill>
                  <a:schemeClr val="dk1"/>
                </a:solidFill>
              </a:rPr>
              <a:t>We think that dividing up the three major features of the application into separate tabs will help to lessen the number of features the user has to process on one page at one time. This will lessen distractions, therefore helping the user keep their attention on the specific task that they would like to accomplish and help short term memory retention. We also tried to incorporate some color and graphics into our design in order to catch the user’s attention. We kept it simple, so that it wasn’t over the top and distracting. However, attention could probably be improved if we had a better design. It is currently not as attractive as it could be and the different components do not fit together completely in terms of aesthetics.</a:t>
            </a:r>
          </a:p>
          <a:p>
            <a:pPr lvl="0" rtl="0">
              <a:spcBef>
                <a:spcPts val="0"/>
              </a:spcBef>
              <a:buNone/>
            </a:pPr>
            <a:endParaRPr/>
          </a:p>
          <a:p>
            <a:pPr lvl="0" rtl="0">
              <a:spcBef>
                <a:spcPts val="0"/>
              </a:spcBef>
              <a:buNone/>
            </a:pPr>
            <a:r>
              <a:rPr lang="en">
                <a:solidFill>
                  <a:schemeClr val="dk1"/>
                </a:solidFill>
              </a:rPr>
              <a:t>We also have the route selection bar and tab bar consistent through each tab of the application in order to aid memory retention. We also have a reused section of the timetable that shows up on the map in order to let users know when the shuttle is expected to arrive at a stop. These consistencies help aid retention since users will be familiarized with them as they go through the app. From our surveys, we found that users generally take the same one or two shuttle routes. If a user always takes the same route, like the Red Line for example, a user can move from the map tab to the timetable tab, and it will stay on the Red Line. Also in terms of retention, we reverted the map to resemble the map in the older Transloc application, which we believed was a bit easier for users to understand. The blue dot representing the user’s location is the same as in other applications, such as Google Maps, so we thought that familiarity would help users adjust to our app. Likewise, the simple dots representing stops and the round icon popping off the shuttle route were icons that we thought were fairly easy to see and identifiable. </a:t>
            </a:r>
          </a:p>
          <a:p>
            <a:pPr lvl="0" rtl="0">
              <a:spcBef>
                <a:spcPts val="0"/>
              </a:spcBef>
              <a:buNone/>
            </a:pPr>
            <a:endParaRPr/>
          </a:p>
          <a:p>
            <a:pPr lvl="0" rtl="0">
              <a:spcBef>
                <a:spcPts val="0"/>
              </a:spcBef>
              <a:buNone/>
            </a:pPr>
            <a:endParaRPr b="1"/>
          </a:p>
          <a:p>
            <a:pPr lvl="0" rtl="0">
              <a:spcBef>
                <a:spcPts val="0"/>
              </a:spcBef>
              <a:buNone/>
            </a:pPr>
            <a:r>
              <a:rPr lang="en" b="1"/>
              <a:t>Easy to Learn Improvement</a:t>
            </a:r>
          </a:p>
          <a:p>
            <a:pPr lvl="0" rtl="0">
              <a:spcBef>
                <a:spcPts val="0"/>
              </a:spcBef>
              <a:buNone/>
            </a:pPr>
            <a:r>
              <a:rPr lang="en"/>
              <a:t>We believe that our new design will be a bit easier to learn than the current implementation of the Transloc Rider app. One thing that we worked on simplifying was the route selection process. We think that having the routes listed at the bottom of every tab for the user to select makes route selection a lot easier and more intuitive. We also think that the tabular design of the application which separates the different functions of the application are fairly simple to understand and allows for the addition of important features that are not included in the Transloc Rider application. We also have fixed bars for the tabs and route selection buttons that are consistent throughout the application and since they are in a static position, users will be able to easily find and identify them. In addition to this, we reused components of the time table to include in our map tab in order to have a consistent way for the user to get the timing of the shuttle to the various stops. We tried to label our buttons in a simple way so that they can be easily understood by users and we reverted the design of the map back to the map in the old Transloc app, which had simpler icons for the stops and shuttle, as well as a familiar blue dot representing the user’s location that is used commonly in other applications, such as Google Maps. In terms of improvements that we could have made, the feedback option became a bit more complicated because we were trying to find a way to organize the feedback into topics so that users could search for relevant information on the shuttle. This complicates things because users will have to find the relevant topic or provide one. There are also other options for feedback including rating of the service and date which may confuse the user at first.</a:t>
            </a:r>
          </a:p>
          <a:p>
            <a:pPr>
              <a:spcBef>
                <a:spcPts val="0"/>
              </a:spcBef>
              <a:buNone/>
            </a:pPr>
            <a:endParaRPr/>
          </a:p>
        </p:txBody>
      </p:sp>
    </p:spTree>
    <p:extLst>
      <p:ext uri="{BB962C8B-B14F-4D97-AF65-F5344CB8AC3E}">
        <p14:creationId xmlns:p14="http://schemas.microsoft.com/office/powerpoint/2010/main" val="3183062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
        <p:cNvGrpSpPr/>
        <p:nvPr/>
      </p:nvGrpSpPr>
      <p:grpSpPr>
        <a:xfrm>
          <a:off x="0" y="0"/>
          <a:ext cx="0" cy="0"/>
          <a:chOff x="0" y="0"/>
          <a:chExt cx="0" cy="0"/>
        </a:xfrm>
      </p:grpSpPr>
      <p:sp>
        <p:nvSpPr>
          <p:cNvPr id="8" name="Shape 8"/>
          <p:cNvSpPr txBox="1">
            <a:spLocks noGrp="1"/>
          </p:cNvSpPr>
          <p:nvPr>
            <p:ph type="ctrTitle"/>
          </p:nvPr>
        </p:nvSpPr>
        <p:spPr>
          <a:xfrm>
            <a:off x="685800" y="1583342"/>
            <a:ext cx="7772400" cy="1159856"/>
          </a:xfrm>
          <a:prstGeom prst="rect">
            <a:avLst/>
          </a:prstGeom>
        </p:spPr>
        <p:txBody>
          <a:bodyPr lIns="91425" tIns="91425" rIns="91425" b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a:endParaRPr/>
          </a:p>
        </p:txBody>
      </p:sp>
      <p:sp>
        <p:nvSpPr>
          <p:cNvPr id="9" name="Shape 9"/>
          <p:cNvSpPr txBox="1">
            <a:spLocks noGrp="1"/>
          </p:cNvSpPr>
          <p:nvPr>
            <p:ph type="subTitle" idx="1"/>
          </p:nvPr>
        </p:nvSpPr>
        <p:spPr>
          <a:xfrm>
            <a:off x="685800" y="2840053"/>
            <a:ext cx="7772400" cy="784737"/>
          </a:xfrm>
          <a:prstGeom prst="rect">
            <a:avLst/>
          </a:prstGeom>
        </p:spPr>
        <p:txBody>
          <a:bodyPr lIns="91425" tIns="91425" rIns="91425" bIns="91425" anchor="t" anchorCtr="0"/>
          <a:lstStyle>
            <a:lvl1pPr algn="ctr">
              <a:spcBef>
                <a:spcPts val="0"/>
              </a:spcBef>
              <a:buClr>
                <a:schemeClr val="dk2"/>
              </a:buClr>
              <a:buNone/>
              <a:defRPr>
                <a:solidFill>
                  <a:schemeClr val="dk2"/>
                </a:solidFill>
              </a:defRPr>
            </a:lvl1pPr>
            <a:lvl2pPr algn="ctr">
              <a:spcBef>
                <a:spcPts val="0"/>
              </a:spcBef>
              <a:buClr>
                <a:schemeClr val="dk2"/>
              </a:buClr>
              <a:buSzPct val="100000"/>
              <a:buNone/>
              <a:defRPr sz="3000">
                <a:solidFill>
                  <a:schemeClr val="dk2"/>
                </a:solidFill>
              </a:defRPr>
            </a:lvl2pPr>
            <a:lvl3pPr algn="ctr">
              <a:spcBef>
                <a:spcPts val="0"/>
              </a:spcBef>
              <a:buClr>
                <a:schemeClr val="dk2"/>
              </a:buClr>
              <a:buSzPct val="100000"/>
              <a:buNone/>
              <a:defRPr sz="3000">
                <a:solidFill>
                  <a:schemeClr val="dk2"/>
                </a:solidFill>
              </a:defRPr>
            </a:lvl3pPr>
            <a:lvl4pPr algn="ctr">
              <a:spcBef>
                <a:spcPts val="0"/>
              </a:spcBef>
              <a:buClr>
                <a:schemeClr val="dk2"/>
              </a:buClr>
              <a:buSzPct val="100000"/>
              <a:buNone/>
              <a:defRPr sz="3000">
                <a:solidFill>
                  <a:schemeClr val="dk2"/>
                </a:solidFill>
              </a:defRPr>
            </a:lvl4pPr>
            <a:lvl5pPr algn="ctr">
              <a:spcBef>
                <a:spcPts val="0"/>
              </a:spcBef>
              <a:buClr>
                <a:schemeClr val="dk2"/>
              </a:buClr>
              <a:buSzPct val="100000"/>
              <a:buNone/>
              <a:defRPr sz="3000">
                <a:solidFill>
                  <a:schemeClr val="dk2"/>
                </a:solidFill>
              </a:defRPr>
            </a:lvl5pPr>
            <a:lvl6pPr algn="ctr">
              <a:spcBef>
                <a:spcPts val="0"/>
              </a:spcBef>
              <a:buClr>
                <a:schemeClr val="dk2"/>
              </a:buClr>
              <a:buSzPct val="100000"/>
              <a:buNone/>
              <a:defRPr sz="3000">
                <a:solidFill>
                  <a:schemeClr val="dk2"/>
                </a:solidFill>
              </a:defRPr>
            </a:lvl6pPr>
            <a:lvl7pPr algn="ctr">
              <a:spcBef>
                <a:spcPts val="0"/>
              </a:spcBef>
              <a:buClr>
                <a:schemeClr val="dk2"/>
              </a:buClr>
              <a:buSzPct val="100000"/>
              <a:buNone/>
              <a:defRPr sz="3000">
                <a:solidFill>
                  <a:schemeClr val="dk2"/>
                </a:solidFill>
              </a:defRPr>
            </a:lvl7pPr>
            <a:lvl8pPr algn="ctr">
              <a:spcBef>
                <a:spcPts val="0"/>
              </a:spcBef>
              <a:buClr>
                <a:schemeClr val="dk2"/>
              </a:buClr>
              <a:buSzPct val="100000"/>
              <a:buNone/>
              <a:defRPr sz="3000">
                <a:solidFill>
                  <a:schemeClr val="dk2"/>
                </a:solidFill>
              </a:defRPr>
            </a:lvl8pPr>
            <a:lvl9pPr algn="ctr">
              <a:spcBef>
                <a:spcPts val="0"/>
              </a:spcBef>
              <a:buClr>
                <a:schemeClr val="dk2"/>
              </a:buClr>
              <a:buSzPct val="100000"/>
              <a:buNone/>
              <a:defRPr sz="3000">
                <a:solidFill>
                  <a:schemeClr val="dk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05978"/>
            <a:ext cx="8229600" cy="85725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2" name="Shape 12"/>
          <p:cNvSpPr txBox="1">
            <a:spLocks noGrp="1"/>
          </p:cNvSpPr>
          <p:nvPr>
            <p:ph type="body" idx="1"/>
          </p:nvPr>
        </p:nvSpPr>
        <p:spPr>
          <a:xfrm>
            <a:off x="457200" y="1200150"/>
            <a:ext cx="8229600" cy="372568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05978"/>
            <a:ext cx="8229600" cy="85725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body" idx="1"/>
          </p:nvPr>
        </p:nvSpPr>
        <p:spPr>
          <a:xfrm>
            <a:off x="457200" y="1200150"/>
            <a:ext cx="3994525" cy="372568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6" name="Shape 16"/>
          <p:cNvSpPr txBox="1">
            <a:spLocks noGrp="1"/>
          </p:cNvSpPr>
          <p:nvPr>
            <p:ph type="body" idx="2"/>
          </p:nvPr>
        </p:nvSpPr>
        <p:spPr>
          <a:xfrm>
            <a:off x="4692273" y="1200150"/>
            <a:ext cx="3994525" cy="372568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57200" y="205978"/>
            <a:ext cx="8229600" cy="85725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19"/>
        <p:cNvGrpSpPr/>
        <p:nvPr/>
      </p:nvGrpSpPr>
      <p:grpSpPr>
        <a:xfrm>
          <a:off x="0" y="0"/>
          <a:ext cx="0" cy="0"/>
          <a:chOff x="0" y="0"/>
          <a:chExt cx="0" cy="0"/>
        </a:xfrm>
      </p:grpSpPr>
      <p:sp>
        <p:nvSpPr>
          <p:cNvPr id="20" name="Shape 20"/>
          <p:cNvSpPr txBox="1">
            <a:spLocks noGrp="1"/>
          </p:cNvSpPr>
          <p:nvPr>
            <p:ph type="body" idx="1"/>
          </p:nvPr>
        </p:nvSpPr>
        <p:spPr>
          <a:xfrm>
            <a:off x="457200" y="4406309"/>
            <a:ext cx="8229600" cy="519520"/>
          </a:xfrm>
          <a:prstGeom prst="rect">
            <a:avLst/>
          </a:prstGeom>
        </p:spPr>
        <p:txBody>
          <a:bodyPr lIns="91425" tIns="91425" rIns="91425" bIns="91425" anchor="t" anchorCtr="0"/>
          <a:lstStyle>
            <a:lvl1pPr algn="ctr">
              <a:spcBef>
                <a:spcPts val="360"/>
              </a:spcBef>
              <a:buSzPct val="100000"/>
              <a:buNone/>
              <a:defRPr sz="1800"/>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05978"/>
            <a:ext cx="8229600" cy="857250"/>
          </a:xfrm>
          <a:prstGeom prst="rect">
            <a:avLst/>
          </a:prstGeom>
          <a:noFill/>
          <a:ln>
            <a:noFill/>
          </a:ln>
        </p:spPr>
        <p:txBody>
          <a:bodyPr lIns="91425" tIns="91425" rIns="91425" bIns="91425" anchor="b" anchorCtr="0"/>
          <a:lstStyle>
            <a:lvl1pPr>
              <a:spcBef>
                <a:spcPts val="0"/>
              </a:spcBef>
              <a:buClr>
                <a:schemeClr val="dk1"/>
              </a:buClr>
              <a:buSzPct val="100000"/>
              <a:buNone/>
              <a:defRPr sz="3600" b="1">
                <a:solidFill>
                  <a:schemeClr val="dk1"/>
                </a:solidFill>
              </a:defRPr>
            </a:lvl1pPr>
            <a:lvl2pPr>
              <a:spcBef>
                <a:spcPts val="0"/>
              </a:spcBef>
              <a:buClr>
                <a:schemeClr val="dk1"/>
              </a:buClr>
              <a:buSzPct val="100000"/>
              <a:buNone/>
              <a:defRPr sz="3600" b="1">
                <a:solidFill>
                  <a:schemeClr val="dk1"/>
                </a:solidFill>
              </a:defRPr>
            </a:lvl2pPr>
            <a:lvl3pPr>
              <a:spcBef>
                <a:spcPts val="0"/>
              </a:spcBef>
              <a:buClr>
                <a:schemeClr val="dk1"/>
              </a:buClr>
              <a:buSzPct val="100000"/>
              <a:buNone/>
              <a:defRPr sz="3600" b="1">
                <a:solidFill>
                  <a:schemeClr val="dk1"/>
                </a:solidFill>
              </a:defRPr>
            </a:lvl3pPr>
            <a:lvl4pPr>
              <a:spcBef>
                <a:spcPts val="0"/>
              </a:spcBef>
              <a:buClr>
                <a:schemeClr val="dk1"/>
              </a:buClr>
              <a:buSzPct val="100000"/>
              <a:buNone/>
              <a:defRPr sz="3600" b="1">
                <a:solidFill>
                  <a:schemeClr val="dk1"/>
                </a:solidFill>
              </a:defRPr>
            </a:lvl4pPr>
            <a:lvl5pPr>
              <a:spcBef>
                <a:spcPts val="0"/>
              </a:spcBef>
              <a:buClr>
                <a:schemeClr val="dk1"/>
              </a:buClr>
              <a:buSzPct val="100000"/>
              <a:buNone/>
              <a:defRPr sz="3600" b="1">
                <a:solidFill>
                  <a:schemeClr val="dk1"/>
                </a:solidFill>
              </a:defRPr>
            </a:lvl5pPr>
            <a:lvl6pPr>
              <a:spcBef>
                <a:spcPts val="0"/>
              </a:spcBef>
              <a:buClr>
                <a:schemeClr val="dk1"/>
              </a:buClr>
              <a:buSzPct val="100000"/>
              <a:buNone/>
              <a:defRPr sz="3600" b="1">
                <a:solidFill>
                  <a:schemeClr val="dk1"/>
                </a:solidFill>
              </a:defRPr>
            </a:lvl6pPr>
            <a:lvl7pPr>
              <a:spcBef>
                <a:spcPts val="0"/>
              </a:spcBef>
              <a:buClr>
                <a:schemeClr val="dk1"/>
              </a:buClr>
              <a:buSzPct val="100000"/>
              <a:buNone/>
              <a:defRPr sz="3600" b="1">
                <a:solidFill>
                  <a:schemeClr val="dk1"/>
                </a:solidFill>
              </a:defRPr>
            </a:lvl7pPr>
            <a:lvl8pPr>
              <a:spcBef>
                <a:spcPts val="0"/>
              </a:spcBef>
              <a:buClr>
                <a:schemeClr val="dk1"/>
              </a:buClr>
              <a:buSzPct val="100000"/>
              <a:buNone/>
              <a:defRPr sz="3600" b="1">
                <a:solidFill>
                  <a:schemeClr val="dk1"/>
                </a:solidFill>
              </a:defRPr>
            </a:lvl8pPr>
            <a:lvl9pPr>
              <a:spcBef>
                <a:spcPts val="0"/>
              </a:spcBef>
              <a:buClr>
                <a:schemeClr val="dk1"/>
              </a:buClr>
              <a:buSzPct val="100000"/>
              <a:buNone/>
              <a:defRPr sz="3600" b="1">
                <a:solidFill>
                  <a:schemeClr val="dk1"/>
                </a:solidFill>
              </a:defRPr>
            </a:lvl9pPr>
          </a:lstStyle>
          <a:p>
            <a:endParaRPr/>
          </a:p>
        </p:txBody>
      </p:sp>
      <p:sp>
        <p:nvSpPr>
          <p:cNvPr id="6" name="Shape 6"/>
          <p:cNvSpPr txBox="1">
            <a:spLocks noGrp="1"/>
          </p:cNvSpPr>
          <p:nvPr>
            <p:ph type="body" idx="1"/>
          </p:nvPr>
        </p:nvSpPr>
        <p:spPr>
          <a:xfrm>
            <a:off x="457200" y="1200150"/>
            <a:ext cx="8229600" cy="3725680"/>
          </a:xfrm>
          <a:prstGeom prst="rect">
            <a:avLst/>
          </a:prstGeom>
          <a:noFill/>
          <a:ln>
            <a:noFill/>
          </a:ln>
        </p:spPr>
        <p:txBody>
          <a:bodyPr lIns="91425" tIns="91425" rIns="91425" bIns="91425" anchor="t" anchorCtr="0"/>
          <a:lstStyle>
            <a:lvl1pPr>
              <a:spcBef>
                <a:spcPts val="600"/>
              </a:spcBef>
              <a:buClr>
                <a:schemeClr val="dk1"/>
              </a:buClr>
              <a:buSzPct val="100000"/>
              <a:defRPr sz="3000">
                <a:solidFill>
                  <a:schemeClr val="dk1"/>
                </a:solidFill>
              </a:defRPr>
            </a:lvl1pPr>
            <a:lvl2pPr>
              <a:spcBef>
                <a:spcPts val="480"/>
              </a:spcBef>
              <a:buClr>
                <a:schemeClr val="dk1"/>
              </a:buClr>
              <a:buSzPct val="100000"/>
              <a:defRPr sz="2400">
                <a:solidFill>
                  <a:schemeClr val="dk1"/>
                </a:solidFill>
              </a:defRPr>
            </a:lvl2pPr>
            <a:lvl3pPr>
              <a:spcBef>
                <a:spcPts val="480"/>
              </a:spcBef>
              <a:buClr>
                <a:schemeClr val="dk1"/>
              </a:buClr>
              <a:buSzPct val="100000"/>
              <a:defRPr sz="2400">
                <a:solidFill>
                  <a:schemeClr val="dk1"/>
                </a:solidFill>
              </a:defRPr>
            </a:lvl3pPr>
            <a:lvl4pPr>
              <a:spcBef>
                <a:spcPts val="360"/>
              </a:spcBef>
              <a:buClr>
                <a:schemeClr val="dk1"/>
              </a:buClr>
              <a:buSzPct val="100000"/>
              <a:defRPr sz="1800">
                <a:solidFill>
                  <a:schemeClr val="dk1"/>
                </a:solidFill>
              </a:defRPr>
            </a:lvl4pPr>
            <a:lvl5pPr>
              <a:spcBef>
                <a:spcPts val="360"/>
              </a:spcBef>
              <a:buClr>
                <a:schemeClr val="dk1"/>
              </a:buClr>
              <a:buSzPct val="100000"/>
              <a:defRPr sz="1800">
                <a:solidFill>
                  <a:schemeClr val="dk1"/>
                </a:solidFill>
              </a:defRPr>
            </a:lvl5pPr>
            <a:lvl6pPr>
              <a:spcBef>
                <a:spcPts val="360"/>
              </a:spcBef>
              <a:buClr>
                <a:schemeClr val="dk1"/>
              </a:buClr>
              <a:buSzPct val="100000"/>
              <a:defRPr sz="1800">
                <a:solidFill>
                  <a:schemeClr val="dk1"/>
                </a:solidFill>
              </a:defRPr>
            </a:lvl6pPr>
            <a:lvl7pPr>
              <a:spcBef>
                <a:spcPts val="360"/>
              </a:spcBef>
              <a:buClr>
                <a:schemeClr val="dk1"/>
              </a:buClr>
              <a:buSzPct val="100000"/>
              <a:defRPr sz="1800">
                <a:solidFill>
                  <a:schemeClr val="dk1"/>
                </a:solidFill>
              </a:defRPr>
            </a:lvl7pPr>
            <a:lvl8pPr>
              <a:spcBef>
                <a:spcPts val="360"/>
              </a:spcBef>
              <a:buClr>
                <a:schemeClr val="dk1"/>
              </a:buClr>
              <a:buSzPct val="100000"/>
              <a:defRPr sz="1800">
                <a:solidFill>
                  <a:schemeClr val="dk1"/>
                </a:solidFill>
              </a:defRPr>
            </a:lvl8pPr>
            <a:lvl9pPr>
              <a:spcBef>
                <a:spcPts val="360"/>
              </a:spcBef>
              <a:buClr>
                <a:schemeClr val="dk1"/>
              </a:buClr>
              <a:buSzPct val="100000"/>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hyperlink" Target="https://docs.google.com/forms/d/1X-l-cksySK-8GIzp0--r39R-ifcHYDrgMKfYc46B-oY/viewfor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
        <p:cNvGrpSpPr/>
        <p:nvPr/>
      </p:nvGrpSpPr>
      <p:grpSpPr>
        <a:xfrm>
          <a:off x="0" y="0"/>
          <a:ext cx="0" cy="0"/>
          <a:chOff x="0" y="0"/>
          <a:chExt cx="0" cy="0"/>
        </a:xfrm>
      </p:grpSpPr>
      <p:sp>
        <p:nvSpPr>
          <p:cNvPr id="23" name="Shape 23"/>
          <p:cNvSpPr txBox="1">
            <a:spLocks noGrp="1"/>
          </p:cNvSpPr>
          <p:nvPr>
            <p:ph type="ctrTitle"/>
          </p:nvPr>
        </p:nvSpPr>
        <p:spPr>
          <a:xfrm>
            <a:off x="685800" y="1583342"/>
            <a:ext cx="7772400" cy="1159856"/>
          </a:xfrm>
          <a:prstGeom prst="rect">
            <a:avLst/>
          </a:prstGeom>
        </p:spPr>
        <p:txBody>
          <a:bodyPr lIns="91425" tIns="91425" rIns="91425" bIns="91425" anchor="b" anchorCtr="0">
            <a:noAutofit/>
          </a:bodyPr>
          <a:lstStyle/>
          <a:p>
            <a:pPr>
              <a:spcBef>
                <a:spcPts val="0"/>
              </a:spcBef>
              <a:buNone/>
            </a:pPr>
            <a:r>
              <a:rPr lang="en" dirty="0"/>
              <a:t>Stevens Shuttle Tracker</a:t>
            </a:r>
          </a:p>
        </p:txBody>
      </p:sp>
      <p:sp>
        <p:nvSpPr>
          <p:cNvPr id="24" name="Shape 24"/>
          <p:cNvSpPr txBox="1">
            <a:spLocks noGrp="1"/>
          </p:cNvSpPr>
          <p:nvPr>
            <p:ph type="subTitle" idx="1"/>
          </p:nvPr>
        </p:nvSpPr>
        <p:spPr>
          <a:xfrm>
            <a:off x="685800" y="2840053"/>
            <a:ext cx="7772400" cy="784737"/>
          </a:xfrm>
          <a:prstGeom prst="rect">
            <a:avLst/>
          </a:prstGeom>
        </p:spPr>
        <p:txBody>
          <a:bodyPr lIns="91425" tIns="91425" rIns="91425" bIns="91425" anchor="t" anchorCtr="0">
            <a:noAutofit/>
          </a:bodyPr>
          <a:lstStyle/>
          <a:p>
            <a:pPr lvl="0" rtl="0">
              <a:spcBef>
                <a:spcPts val="0"/>
              </a:spcBef>
              <a:buNone/>
            </a:pPr>
            <a:r>
              <a:rPr lang="en" sz="1800" dirty="0"/>
              <a:t>Chintakuntla </a:t>
            </a:r>
            <a:r>
              <a:rPr lang="en" sz="1800" dirty="0" smtClean="0"/>
              <a:t>Anudeep</a:t>
            </a:r>
          </a:p>
          <a:p>
            <a:r>
              <a:rPr lang="en" sz="1800" dirty="0"/>
              <a:t>Hongsen </a:t>
            </a:r>
            <a:r>
              <a:rPr lang="en" sz="1800" dirty="0" smtClean="0"/>
              <a:t>Xin</a:t>
            </a:r>
            <a:endParaRPr lang="en" sz="1800" dirty="0"/>
          </a:p>
          <a:p>
            <a:pPr lvl="0" rtl="0">
              <a:spcBef>
                <a:spcPts val="0"/>
              </a:spcBef>
              <a:buNone/>
            </a:pPr>
            <a:r>
              <a:rPr lang="en" sz="1800" dirty="0"/>
              <a:t>Catherine Kim</a:t>
            </a:r>
          </a:p>
          <a:p>
            <a:pPr lvl="0" rtl="0">
              <a:spcBef>
                <a:spcPts val="0"/>
              </a:spcBef>
              <a:buNone/>
            </a:pPr>
            <a:r>
              <a:rPr lang="en" sz="1800" dirty="0"/>
              <a:t>David Sobiepan</a:t>
            </a:r>
          </a:p>
          <a:p>
            <a:pPr lvl="0" rtl="0">
              <a:spcBef>
                <a:spcPts val="0"/>
              </a:spcBef>
              <a:buNone/>
            </a:pPr>
            <a:r>
              <a:rPr lang="en" sz="1800" dirty="0"/>
              <a:t>Sean Vazquez</a:t>
            </a:r>
          </a:p>
          <a:p>
            <a:pPr>
              <a:spcBef>
                <a:spcPts val="0"/>
              </a:spcBef>
              <a:buNone/>
            </a:pPr>
            <a:endParaRPr dirty="0"/>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dirty="0"/>
              <a:t>Future Work</a:t>
            </a:r>
          </a:p>
        </p:txBody>
      </p:sp>
      <p:sp>
        <p:nvSpPr>
          <p:cNvPr id="100" name="Shape 100"/>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419100" rtl="0">
              <a:spcBef>
                <a:spcPts val="0"/>
              </a:spcBef>
              <a:buClr>
                <a:schemeClr val="dk1"/>
              </a:buClr>
              <a:buSzPct val="100000"/>
              <a:buFont typeface="Arial"/>
              <a:buChar char="●"/>
            </a:pPr>
            <a:r>
              <a:rPr lang="en" dirty="0"/>
              <a:t>Next steps:</a:t>
            </a:r>
          </a:p>
          <a:p>
            <a:pPr marL="914400" lvl="1" indent="-381000" rtl="0">
              <a:spcBef>
                <a:spcPts val="0"/>
              </a:spcBef>
              <a:buClr>
                <a:schemeClr val="dk1"/>
              </a:buClr>
              <a:buSzPct val="80000"/>
              <a:buFont typeface="Courier New"/>
              <a:buChar char="o"/>
            </a:pPr>
            <a:r>
              <a:rPr lang="en" dirty="0"/>
              <a:t>more design iterations</a:t>
            </a:r>
          </a:p>
          <a:p>
            <a:pPr marL="914400" lvl="1" indent="-381000" rtl="0">
              <a:spcBef>
                <a:spcPts val="0"/>
              </a:spcBef>
              <a:buClr>
                <a:schemeClr val="dk1"/>
              </a:buClr>
              <a:buSzPct val="80000"/>
              <a:buFont typeface="Courier New"/>
              <a:buChar char="o"/>
            </a:pPr>
            <a:r>
              <a:rPr lang="en" dirty="0"/>
              <a:t>test out different designs for feedback tab</a:t>
            </a:r>
          </a:p>
          <a:p>
            <a:pPr marL="914400" lvl="1" indent="-381000" rtl="0">
              <a:spcBef>
                <a:spcPts val="0"/>
              </a:spcBef>
              <a:buClr>
                <a:schemeClr val="dk1"/>
              </a:buClr>
              <a:buSzPct val="80000"/>
              <a:buFont typeface="Courier New"/>
              <a:buChar char="o"/>
            </a:pPr>
            <a:r>
              <a:rPr lang="en" dirty="0"/>
              <a:t>Implementation</a:t>
            </a:r>
          </a:p>
          <a:p>
            <a:pPr marL="1371600" lvl="2" indent="-381000" rtl="0">
              <a:spcBef>
                <a:spcPts val="0"/>
              </a:spcBef>
              <a:buClr>
                <a:schemeClr val="dk1"/>
              </a:buClr>
              <a:buSzPct val="80000"/>
              <a:buFont typeface="Wingdings"/>
              <a:buChar char="§"/>
            </a:pPr>
            <a:r>
              <a:rPr lang="en" dirty="0"/>
              <a:t>Transloc API</a:t>
            </a:r>
          </a:p>
          <a:p>
            <a:pPr marL="1371600" lvl="2" indent="-381000" rtl="0">
              <a:spcBef>
                <a:spcPts val="0"/>
              </a:spcBef>
              <a:buClr>
                <a:schemeClr val="dk1"/>
              </a:buClr>
              <a:buSzPct val="80000"/>
              <a:buFont typeface="Wingdings"/>
              <a:buChar char="§"/>
            </a:pPr>
            <a:r>
              <a:rPr lang="en" dirty="0"/>
              <a:t>Android or iPhone</a:t>
            </a:r>
          </a:p>
          <a:p>
            <a:pPr marL="457200" lvl="0" indent="-419100" rtl="0">
              <a:spcBef>
                <a:spcPts val="0"/>
              </a:spcBef>
              <a:buClr>
                <a:schemeClr val="dk1"/>
              </a:buClr>
              <a:buSzPct val="100000"/>
              <a:buFont typeface="Arial"/>
              <a:buChar char="●"/>
            </a:pPr>
            <a:r>
              <a:rPr lang="en" dirty="0"/>
              <a:t>We would like to continue working on this project</a:t>
            </a:r>
          </a:p>
          <a:p>
            <a:pPr marL="0" lvl="0" indent="0">
              <a:spcBef>
                <a:spcPts val="0"/>
              </a:spcBef>
              <a:buNone/>
            </a:pPr>
            <a:endParaRPr dirty="0"/>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Project Description</a:t>
            </a:r>
          </a:p>
        </p:txBody>
      </p:sp>
      <p:sp>
        <p:nvSpPr>
          <p:cNvPr id="30" name="Shape 30"/>
          <p:cNvSpPr txBox="1">
            <a:spLocks noGrp="1"/>
          </p:cNvSpPr>
          <p:nvPr>
            <p:ph type="body" idx="1"/>
          </p:nvPr>
        </p:nvSpPr>
        <p:spPr>
          <a:xfrm>
            <a:off x="457200" y="1165225"/>
            <a:ext cx="8229600" cy="3725699"/>
          </a:xfrm>
          <a:prstGeom prst="rect">
            <a:avLst/>
          </a:prstGeom>
        </p:spPr>
        <p:txBody>
          <a:bodyPr lIns="91425" tIns="91425" rIns="91425" bIns="91425" anchor="t" anchorCtr="0">
            <a:noAutofit/>
          </a:bodyPr>
          <a:lstStyle/>
          <a:p>
            <a:pPr marL="457200" lvl="0" indent="-342900" rtl="0">
              <a:spcBef>
                <a:spcPts val="0"/>
              </a:spcBef>
              <a:buClr>
                <a:schemeClr val="dk1"/>
              </a:buClr>
              <a:buSzPct val="100000"/>
              <a:buFont typeface="Arial"/>
              <a:buChar char="●"/>
            </a:pPr>
            <a:r>
              <a:rPr lang="en" sz="1800" dirty="0"/>
              <a:t>Goal</a:t>
            </a:r>
          </a:p>
          <a:p>
            <a:pPr marL="914400" lvl="1" indent="-342900" rtl="0">
              <a:spcBef>
                <a:spcPts val="0"/>
              </a:spcBef>
              <a:buClr>
                <a:schemeClr val="dk1"/>
              </a:buClr>
              <a:buSzPct val="100000"/>
              <a:buFont typeface="Courier New"/>
              <a:buChar char="o"/>
            </a:pPr>
            <a:r>
              <a:rPr lang="en" sz="1800" dirty="0"/>
              <a:t>track shuttle location and estimated time to stops for each shuttle route </a:t>
            </a:r>
          </a:p>
          <a:p>
            <a:pPr marL="914400" lvl="1" indent="-342900" rtl="0">
              <a:spcBef>
                <a:spcPts val="0"/>
              </a:spcBef>
              <a:buClr>
                <a:schemeClr val="dk1"/>
              </a:buClr>
              <a:buSzPct val="100000"/>
              <a:buFont typeface="Courier New"/>
              <a:buChar char="o"/>
            </a:pPr>
            <a:r>
              <a:rPr lang="en" sz="1800" dirty="0"/>
              <a:t>improve user interface design of the existing shuttle tracking application, Transloc Rider</a:t>
            </a:r>
          </a:p>
          <a:p>
            <a:pPr marL="457200" lvl="0" indent="-342900" rtl="0">
              <a:spcBef>
                <a:spcPts val="0"/>
              </a:spcBef>
              <a:buClr>
                <a:schemeClr val="dk1"/>
              </a:buClr>
              <a:buSzPct val="100000"/>
              <a:buFont typeface="Arial"/>
              <a:buChar char="●"/>
            </a:pPr>
            <a:r>
              <a:rPr lang="en" sz="1800" dirty="0"/>
              <a:t>Target Population</a:t>
            </a:r>
          </a:p>
          <a:p>
            <a:pPr marL="914400" lvl="1" indent="-342900" rtl="0">
              <a:spcBef>
                <a:spcPts val="0"/>
              </a:spcBef>
              <a:buClr>
                <a:schemeClr val="dk1"/>
              </a:buClr>
              <a:buSzPct val="100000"/>
              <a:buFont typeface="Courier New"/>
              <a:buChar char="o"/>
            </a:pPr>
            <a:r>
              <a:rPr lang="en" sz="1800" dirty="0"/>
              <a:t>Stevens students, particularly those that live off campus </a:t>
            </a:r>
          </a:p>
          <a:p>
            <a:pPr marL="457200" lvl="0" indent="-342900" rtl="0">
              <a:spcBef>
                <a:spcPts val="0"/>
              </a:spcBef>
              <a:buClr>
                <a:schemeClr val="dk1"/>
              </a:buClr>
              <a:buSzPct val="100000"/>
              <a:buFont typeface="Arial"/>
              <a:buChar char="●"/>
            </a:pPr>
            <a:r>
              <a:rPr lang="en" sz="1800" dirty="0"/>
              <a:t>Target E</a:t>
            </a:r>
          </a:p>
          <a:p>
            <a:pPr marL="914400" lvl="1" indent="-342900" rtl="0">
              <a:spcBef>
                <a:spcPts val="0"/>
              </a:spcBef>
              <a:buClr>
                <a:schemeClr val="dk1"/>
              </a:buClr>
              <a:buSzPct val="100000"/>
              <a:buFont typeface="Courier New"/>
              <a:buChar char="o"/>
            </a:pPr>
            <a:r>
              <a:rPr lang="en" sz="1800" dirty="0"/>
              <a:t>Easy to Learn</a:t>
            </a:r>
          </a:p>
          <a:p>
            <a:pPr marL="914400" lvl="1" indent="-342900" rtl="0">
              <a:spcBef>
                <a:spcPts val="0"/>
              </a:spcBef>
              <a:buClr>
                <a:schemeClr val="dk1"/>
              </a:buClr>
              <a:buSzPct val="100000"/>
              <a:buFont typeface="Courier New"/>
              <a:buChar char="o"/>
            </a:pPr>
            <a:r>
              <a:rPr lang="en" sz="1800" dirty="0"/>
              <a:t>We will measure improvement by:</a:t>
            </a:r>
          </a:p>
          <a:p>
            <a:pPr marL="1371600" lvl="2" indent="-342900" rtl="0">
              <a:spcBef>
                <a:spcPts val="0"/>
              </a:spcBef>
              <a:buClr>
                <a:schemeClr val="dk1"/>
              </a:buClr>
              <a:buSzPct val="100000"/>
              <a:buFont typeface="Wingdings"/>
              <a:buChar char="§"/>
            </a:pPr>
            <a:r>
              <a:rPr lang="en" sz="1800" dirty="0"/>
              <a:t>surveys of satisfaction from students and commuters at Stevens who take the shuttle</a:t>
            </a:r>
          </a:p>
          <a:p>
            <a:pPr marL="1371600" lvl="2" indent="-342900" rtl="0">
              <a:spcBef>
                <a:spcPts val="0"/>
              </a:spcBef>
              <a:buClr>
                <a:schemeClr val="dk1"/>
              </a:buClr>
              <a:buSzPct val="100000"/>
              <a:buFont typeface="Wingdings"/>
              <a:buChar char="§"/>
            </a:pPr>
            <a:r>
              <a:rPr lang="en" sz="1800" dirty="0"/>
              <a:t>paper prototyping/mockups</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72975" y="95500"/>
            <a:ext cx="2163599" cy="713100"/>
          </a:xfrm>
          <a:prstGeom prst="rect">
            <a:avLst/>
          </a:prstGeom>
        </p:spPr>
        <p:txBody>
          <a:bodyPr lIns="91425" tIns="91425" rIns="91425" bIns="91425" anchor="b" anchorCtr="0">
            <a:noAutofit/>
          </a:bodyPr>
          <a:lstStyle/>
          <a:p>
            <a:pPr>
              <a:spcBef>
                <a:spcPts val="0"/>
              </a:spcBef>
              <a:buNone/>
            </a:pPr>
            <a:r>
              <a:rPr lang="en"/>
              <a:t>Survey </a:t>
            </a:r>
          </a:p>
        </p:txBody>
      </p:sp>
      <p:sp>
        <p:nvSpPr>
          <p:cNvPr id="36" name="Shape 36"/>
          <p:cNvSpPr txBox="1">
            <a:spLocks noGrp="1"/>
          </p:cNvSpPr>
          <p:nvPr>
            <p:ph type="body" idx="1"/>
          </p:nvPr>
        </p:nvSpPr>
        <p:spPr>
          <a:xfrm>
            <a:off x="457200" y="850150"/>
            <a:ext cx="8229600" cy="4075800"/>
          </a:xfrm>
          <a:prstGeom prst="rect">
            <a:avLst/>
          </a:prstGeom>
        </p:spPr>
        <p:txBody>
          <a:bodyPr lIns="91425" tIns="91425" rIns="91425" bIns="91425" anchor="t" anchorCtr="0">
            <a:noAutofit/>
          </a:bodyPr>
          <a:lstStyle/>
          <a:p>
            <a:pPr lvl="0" rtl="0">
              <a:spcBef>
                <a:spcPts val="0"/>
              </a:spcBef>
              <a:buNone/>
            </a:pPr>
            <a:endParaRPr sz="1100"/>
          </a:p>
          <a:p>
            <a:pPr>
              <a:spcBef>
                <a:spcPts val="0"/>
              </a:spcBef>
              <a:buNone/>
            </a:pPr>
            <a:endParaRPr/>
          </a:p>
        </p:txBody>
      </p:sp>
      <p:sp>
        <p:nvSpPr>
          <p:cNvPr id="37" name="Shape 37"/>
          <p:cNvSpPr txBox="1"/>
          <p:nvPr/>
        </p:nvSpPr>
        <p:spPr>
          <a:xfrm>
            <a:off x="151525" y="2398525"/>
            <a:ext cx="2806500" cy="713100"/>
          </a:xfrm>
          <a:prstGeom prst="rect">
            <a:avLst/>
          </a:prstGeom>
          <a:noFill/>
          <a:ln>
            <a:noFill/>
          </a:ln>
        </p:spPr>
        <p:txBody>
          <a:bodyPr lIns="91425" tIns="91425" rIns="91425" bIns="91425" anchor="ctr" anchorCtr="0">
            <a:noAutofit/>
          </a:bodyPr>
          <a:lstStyle/>
          <a:p>
            <a:pPr lvl="0" rtl="0">
              <a:lnSpc>
                <a:spcPct val="115000"/>
              </a:lnSpc>
              <a:spcBef>
                <a:spcPts val="2600"/>
              </a:spcBef>
              <a:spcAft>
                <a:spcPts val="800"/>
              </a:spcAft>
              <a:buNone/>
            </a:pPr>
            <a:r>
              <a:rPr lang="en" sz="1300" b="1"/>
              <a:t>What features of the application do you think could be improved?</a:t>
            </a:r>
          </a:p>
        </p:txBody>
      </p:sp>
      <p:sp>
        <p:nvSpPr>
          <p:cNvPr id="38" name="Shape 38"/>
          <p:cNvSpPr txBox="1"/>
          <p:nvPr/>
        </p:nvSpPr>
        <p:spPr>
          <a:xfrm>
            <a:off x="5968775" y="2547700"/>
            <a:ext cx="3130200" cy="680699"/>
          </a:xfrm>
          <a:prstGeom prst="rect">
            <a:avLst/>
          </a:prstGeom>
          <a:noFill/>
          <a:ln>
            <a:noFill/>
          </a:ln>
        </p:spPr>
        <p:txBody>
          <a:bodyPr lIns="91425" tIns="91425" rIns="91425" bIns="91425" anchor="ctr" anchorCtr="0">
            <a:noAutofit/>
          </a:bodyPr>
          <a:lstStyle/>
          <a:p>
            <a:pPr lvl="0" rtl="0">
              <a:lnSpc>
                <a:spcPct val="115000"/>
              </a:lnSpc>
              <a:spcBef>
                <a:spcPts val="2600"/>
              </a:spcBef>
              <a:spcAft>
                <a:spcPts val="800"/>
              </a:spcAft>
              <a:buNone/>
            </a:pPr>
            <a:r>
              <a:rPr lang="en" sz="1300" b="1"/>
              <a:t>In the application, would you prefer a map display, a time table display, or both to keep track of the shuttle?</a:t>
            </a:r>
          </a:p>
        </p:txBody>
      </p:sp>
      <p:pic>
        <p:nvPicPr>
          <p:cNvPr id="39" name="Shape 39"/>
          <p:cNvPicPr preferRelativeResize="0"/>
          <p:nvPr/>
        </p:nvPicPr>
        <p:blipFill>
          <a:blip r:embed="rId3">
            <a:alphaModFix/>
          </a:blip>
          <a:stretch>
            <a:fillRect/>
          </a:stretch>
        </p:blipFill>
        <p:spPr>
          <a:xfrm>
            <a:off x="151525" y="1108375"/>
            <a:ext cx="2928245" cy="1273150"/>
          </a:xfrm>
          <a:prstGeom prst="rect">
            <a:avLst/>
          </a:prstGeom>
          <a:noFill/>
          <a:ln>
            <a:noFill/>
          </a:ln>
        </p:spPr>
      </p:pic>
      <p:sp>
        <p:nvSpPr>
          <p:cNvPr id="40" name="Shape 40"/>
          <p:cNvSpPr txBox="1"/>
          <p:nvPr/>
        </p:nvSpPr>
        <p:spPr>
          <a:xfrm>
            <a:off x="183075" y="765850"/>
            <a:ext cx="1962600" cy="269400"/>
          </a:xfrm>
          <a:prstGeom prst="rect">
            <a:avLst/>
          </a:prstGeom>
          <a:noFill/>
          <a:ln>
            <a:noFill/>
          </a:ln>
        </p:spPr>
        <p:txBody>
          <a:bodyPr lIns="91425" tIns="91425" rIns="91425" bIns="91425" anchor="ctr" anchorCtr="0">
            <a:noAutofit/>
          </a:bodyPr>
          <a:lstStyle/>
          <a:p>
            <a:pPr lvl="0" rtl="0">
              <a:lnSpc>
                <a:spcPct val="115000"/>
              </a:lnSpc>
              <a:spcBef>
                <a:spcPts val="2600"/>
              </a:spcBef>
              <a:spcAft>
                <a:spcPts val="800"/>
              </a:spcAft>
              <a:buNone/>
            </a:pPr>
            <a:r>
              <a:rPr lang="en" sz="1300" b="1"/>
              <a:t>Where do you live?</a:t>
            </a:r>
          </a:p>
        </p:txBody>
      </p:sp>
      <p:pic>
        <p:nvPicPr>
          <p:cNvPr id="41" name="Shape 41"/>
          <p:cNvPicPr preferRelativeResize="0"/>
          <p:nvPr/>
        </p:nvPicPr>
        <p:blipFill>
          <a:blip r:embed="rId4">
            <a:alphaModFix/>
          </a:blip>
          <a:stretch>
            <a:fillRect/>
          </a:stretch>
        </p:blipFill>
        <p:spPr>
          <a:xfrm>
            <a:off x="2574800" y="3588150"/>
            <a:ext cx="3112300" cy="1521661"/>
          </a:xfrm>
          <a:prstGeom prst="rect">
            <a:avLst/>
          </a:prstGeom>
          <a:noFill/>
          <a:ln>
            <a:noFill/>
          </a:ln>
        </p:spPr>
      </p:pic>
      <p:sp>
        <p:nvSpPr>
          <p:cNvPr id="42" name="Shape 42"/>
          <p:cNvSpPr txBox="1"/>
          <p:nvPr/>
        </p:nvSpPr>
        <p:spPr>
          <a:xfrm>
            <a:off x="2990850" y="2776800"/>
            <a:ext cx="2853299" cy="886799"/>
          </a:xfrm>
          <a:prstGeom prst="rect">
            <a:avLst/>
          </a:prstGeom>
          <a:noFill/>
          <a:ln>
            <a:noFill/>
          </a:ln>
        </p:spPr>
        <p:txBody>
          <a:bodyPr lIns="91425" tIns="91425" rIns="91425" bIns="91425" anchor="ctr" anchorCtr="0">
            <a:noAutofit/>
          </a:bodyPr>
          <a:lstStyle/>
          <a:p>
            <a:pPr lvl="0" rtl="0">
              <a:lnSpc>
                <a:spcPct val="115000"/>
              </a:lnSpc>
              <a:spcBef>
                <a:spcPts val="2600"/>
              </a:spcBef>
              <a:spcAft>
                <a:spcPts val="800"/>
              </a:spcAft>
              <a:buNone/>
            </a:pPr>
            <a:r>
              <a:rPr lang="en" sz="1300" b="1"/>
              <a:t>Do you think that it would be helpful to be able to see rider feedback in the application? </a:t>
            </a:r>
          </a:p>
        </p:txBody>
      </p:sp>
      <p:pic>
        <p:nvPicPr>
          <p:cNvPr id="43" name="Shape 43"/>
          <p:cNvPicPr preferRelativeResize="0"/>
          <p:nvPr/>
        </p:nvPicPr>
        <p:blipFill>
          <a:blip r:embed="rId5">
            <a:alphaModFix/>
          </a:blip>
          <a:stretch>
            <a:fillRect/>
          </a:stretch>
        </p:blipFill>
        <p:spPr>
          <a:xfrm>
            <a:off x="5195350" y="3389050"/>
            <a:ext cx="3936775" cy="1720750"/>
          </a:xfrm>
          <a:prstGeom prst="rect">
            <a:avLst/>
          </a:prstGeom>
          <a:noFill/>
          <a:ln>
            <a:noFill/>
          </a:ln>
        </p:spPr>
      </p:pic>
      <p:pic>
        <p:nvPicPr>
          <p:cNvPr id="44" name="Shape 44"/>
          <p:cNvPicPr preferRelativeResize="0"/>
          <p:nvPr/>
        </p:nvPicPr>
        <p:blipFill>
          <a:blip r:embed="rId6">
            <a:alphaModFix/>
          </a:blip>
          <a:stretch>
            <a:fillRect/>
          </a:stretch>
        </p:blipFill>
        <p:spPr>
          <a:xfrm>
            <a:off x="83550" y="3035625"/>
            <a:ext cx="2650325" cy="2074175"/>
          </a:xfrm>
          <a:prstGeom prst="rect">
            <a:avLst/>
          </a:prstGeom>
          <a:noFill/>
          <a:ln>
            <a:noFill/>
          </a:ln>
        </p:spPr>
      </p:pic>
      <p:pic>
        <p:nvPicPr>
          <p:cNvPr id="45" name="Shape 45"/>
          <p:cNvPicPr preferRelativeResize="0"/>
          <p:nvPr/>
        </p:nvPicPr>
        <p:blipFill>
          <a:blip r:embed="rId7">
            <a:alphaModFix/>
          </a:blip>
          <a:stretch>
            <a:fillRect/>
          </a:stretch>
        </p:blipFill>
        <p:spPr>
          <a:xfrm>
            <a:off x="3166037" y="1233487"/>
            <a:ext cx="2806499" cy="1413099"/>
          </a:xfrm>
          <a:prstGeom prst="rect">
            <a:avLst/>
          </a:prstGeom>
          <a:noFill/>
          <a:ln>
            <a:noFill/>
          </a:ln>
        </p:spPr>
      </p:pic>
      <p:sp>
        <p:nvSpPr>
          <p:cNvPr id="46" name="Shape 46"/>
          <p:cNvSpPr txBox="1"/>
          <p:nvPr/>
        </p:nvSpPr>
        <p:spPr>
          <a:xfrm>
            <a:off x="3124050" y="650012"/>
            <a:ext cx="3030600" cy="554700"/>
          </a:xfrm>
          <a:prstGeom prst="rect">
            <a:avLst/>
          </a:prstGeom>
          <a:noFill/>
          <a:ln>
            <a:noFill/>
          </a:ln>
        </p:spPr>
        <p:txBody>
          <a:bodyPr lIns="91425" tIns="91425" rIns="91425" bIns="91425" anchor="ctr" anchorCtr="0">
            <a:noAutofit/>
          </a:bodyPr>
          <a:lstStyle/>
          <a:p>
            <a:pPr lvl="0" rtl="0">
              <a:lnSpc>
                <a:spcPct val="115000"/>
              </a:lnSpc>
              <a:spcBef>
                <a:spcPts val="2600"/>
              </a:spcBef>
              <a:spcAft>
                <a:spcPts val="800"/>
              </a:spcAft>
              <a:buNone/>
            </a:pPr>
            <a:r>
              <a:rPr lang="en" sz="1300" b="1"/>
              <a:t>What are all the shuttle routes that you have taken?</a:t>
            </a:r>
          </a:p>
        </p:txBody>
      </p:sp>
      <p:pic>
        <p:nvPicPr>
          <p:cNvPr id="47" name="Shape 47"/>
          <p:cNvPicPr preferRelativeResize="0"/>
          <p:nvPr/>
        </p:nvPicPr>
        <p:blipFill>
          <a:blip r:embed="rId8">
            <a:alphaModFix/>
          </a:blip>
          <a:stretch>
            <a:fillRect/>
          </a:stretch>
        </p:blipFill>
        <p:spPr>
          <a:xfrm>
            <a:off x="5968775" y="1172550"/>
            <a:ext cx="3130199" cy="1318024"/>
          </a:xfrm>
          <a:prstGeom prst="rect">
            <a:avLst/>
          </a:prstGeom>
          <a:noFill/>
          <a:ln>
            <a:noFill/>
          </a:ln>
        </p:spPr>
      </p:pic>
      <p:sp>
        <p:nvSpPr>
          <p:cNvPr id="48" name="Shape 48"/>
          <p:cNvSpPr txBox="1"/>
          <p:nvPr/>
        </p:nvSpPr>
        <p:spPr>
          <a:xfrm>
            <a:off x="5974500" y="491025"/>
            <a:ext cx="3169499" cy="554700"/>
          </a:xfrm>
          <a:prstGeom prst="rect">
            <a:avLst/>
          </a:prstGeom>
          <a:noFill/>
          <a:ln>
            <a:noFill/>
          </a:ln>
        </p:spPr>
        <p:txBody>
          <a:bodyPr lIns="91425" tIns="91425" rIns="91425" bIns="91425" anchor="ctr" anchorCtr="0">
            <a:noAutofit/>
          </a:bodyPr>
          <a:lstStyle/>
          <a:p>
            <a:pPr lvl="0" rtl="0">
              <a:lnSpc>
                <a:spcPct val="115000"/>
              </a:lnSpc>
              <a:spcBef>
                <a:spcPts val="2600"/>
              </a:spcBef>
              <a:spcAft>
                <a:spcPts val="800"/>
              </a:spcAft>
              <a:buNone/>
            </a:pPr>
            <a:r>
              <a:rPr lang="en" sz="1300" b="1"/>
              <a:t>On average, how often do you take the Stevens shuttle during the week?</a:t>
            </a:r>
          </a:p>
        </p:txBody>
      </p:sp>
      <p:sp>
        <p:nvSpPr>
          <p:cNvPr id="49" name="Shape 49"/>
          <p:cNvSpPr txBox="1"/>
          <p:nvPr/>
        </p:nvSpPr>
        <p:spPr>
          <a:xfrm>
            <a:off x="2314100" y="282850"/>
            <a:ext cx="6086400" cy="338400"/>
          </a:xfrm>
          <a:prstGeom prst="rect">
            <a:avLst/>
          </a:prstGeom>
          <a:noFill/>
          <a:ln>
            <a:noFill/>
          </a:ln>
        </p:spPr>
        <p:txBody>
          <a:bodyPr lIns="91425" tIns="91425" rIns="91425" bIns="91425" anchor="t" anchorCtr="0">
            <a:noAutofit/>
          </a:bodyPr>
          <a:lstStyle/>
          <a:p>
            <a:pPr lvl="0" rtl="0">
              <a:spcBef>
                <a:spcPts val="0"/>
              </a:spcBef>
              <a:buClr>
                <a:schemeClr val="dk1"/>
              </a:buClr>
              <a:buSzPct val="100000"/>
              <a:buFont typeface="Arial"/>
              <a:buNone/>
            </a:pPr>
            <a:r>
              <a:rPr lang="en" sz="1100" u="sng">
                <a:solidFill>
                  <a:schemeClr val="hlink"/>
                </a:solidFill>
                <a:hlinkClick r:id="rId9"/>
              </a:rPr>
              <a:t>https://docs.google.com/forms/d/1X-l-cksySK-8GIzp0--r39R-ifcHYDrgMKfYc46B-oY/viewform</a:t>
            </a:r>
          </a:p>
          <a:p>
            <a:pPr>
              <a:spcBef>
                <a:spcPts val="0"/>
              </a:spcBef>
              <a:buNone/>
            </a:pPr>
            <a:endParaRP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3216775" y="274975"/>
            <a:ext cx="2303399" cy="857400"/>
          </a:xfrm>
          <a:prstGeom prst="rect">
            <a:avLst/>
          </a:prstGeom>
        </p:spPr>
        <p:txBody>
          <a:bodyPr lIns="91425" tIns="91425" rIns="91425" bIns="91425" anchor="b" anchorCtr="0">
            <a:noAutofit/>
          </a:bodyPr>
          <a:lstStyle/>
          <a:p>
            <a:pPr>
              <a:spcBef>
                <a:spcPts val="0"/>
              </a:spcBef>
              <a:buNone/>
            </a:pPr>
            <a:r>
              <a:rPr lang="en"/>
              <a:t>Personas</a:t>
            </a:r>
          </a:p>
        </p:txBody>
      </p:sp>
      <p:sp>
        <p:nvSpPr>
          <p:cNvPr id="55" name="Shape 55"/>
          <p:cNvSpPr txBox="1">
            <a:spLocks noGrp="1"/>
          </p:cNvSpPr>
          <p:nvPr>
            <p:ph type="body" idx="1"/>
          </p:nvPr>
        </p:nvSpPr>
        <p:spPr>
          <a:xfrm>
            <a:off x="464875" y="1517025"/>
            <a:ext cx="4233300" cy="3725699"/>
          </a:xfrm>
          <a:prstGeom prst="rect">
            <a:avLst/>
          </a:prstGeom>
        </p:spPr>
        <p:txBody>
          <a:bodyPr lIns="91425" tIns="91425" rIns="91425" bIns="91425" anchor="t" anchorCtr="0">
            <a:noAutofit/>
          </a:bodyPr>
          <a:lstStyle/>
          <a:p>
            <a:pPr lvl="0" rtl="0">
              <a:lnSpc>
                <a:spcPct val="115000"/>
              </a:lnSpc>
              <a:spcBef>
                <a:spcPts val="0"/>
              </a:spcBef>
              <a:buClr>
                <a:schemeClr val="dk1"/>
              </a:buClr>
              <a:buSzPct val="100000"/>
              <a:buFont typeface="Arial"/>
              <a:buNone/>
            </a:pPr>
            <a:r>
              <a:rPr lang="en" sz="1100" b="1"/>
              <a:t>George</a:t>
            </a:r>
            <a:r>
              <a:rPr lang="en" sz="1100"/>
              <a:t>- Age 20 </a:t>
            </a:r>
          </a:p>
          <a:p>
            <a:pPr marL="457200" lvl="0" indent="-298450" rtl="0">
              <a:lnSpc>
                <a:spcPct val="115000"/>
              </a:lnSpc>
              <a:spcBef>
                <a:spcPts val="0"/>
              </a:spcBef>
              <a:buClr>
                <a:schemeClr val="dk1"/>
              </a:buClr>
              <a:buSzPct val="100000"/>
              <a:buFont typeface="Arial"/>
              <a:buChar char="●"/>
            </a:pPr>
            <a:r>
              <a:rPr lang="en" sz="1100"/>
              <a:t>Undergraduate at Stevens that lives outside of Hoboken.</a:t>
            </a:r>
          </a:p>
          <a:p>
            <a:pPr marL="457200" lvl="0" indent="-298450" rtl="0">
              <a:lnSpc>
                <a:spcPct val="115000"/>
              </a:lnSpc>
              <a:spcBef>
                <a:spcPts val="0"/>
              </a:spcBef>
              <a:buClr>
                <a:schemeClr val="dk1"/>
              </a:buClr>
              <a:buSzPct val="100000"/>
              <a:buFont typeface="Arial"/>
              <a:buChar char="●"/>
            </a:pPr>
            <a:r>
              <a:rPr lang="en" sz="1100"/>
              <a:t>George is always on the go; though he lives at home, he spends most of his days in Hoboken.</a:t>
            </a:r>
          </a:p>
          <a:p>
            <a:pPr marL="457200" lvl="0" indent="-298450" rtl="0">
              <a:lnSpc>
                <a:spcPct val="115000"/>
              </a:lnSpc>
              <a:spcBef>
                <a:spcPts val="0"/>
              </a:spcBef>
              <a:buClr>
                <a:schemeClr val="dk1"/>
              </a:buClr>
              <a:buSzPct val="100000"/>
              <a:buFont typeface="Arial"/>
              <a:buChar char="●"/>
            </a:pPr>
            <a:r>
              <a:rPr lang="en" sz="1100"/>
              <a:t>He’ll go with his friends on the shuttle back to their housing; when the time comes to go home, though, he’ll hop on the blue line shuttle as long as there’s enough time to get to his train.</a:t>
            </a:r>
          </a:p>
          <a:p>
            <a:pPr marL="457200" lvl="0" indent="-298450" rtl="0">
              <a:lnSpc>
                <a:spcPct val="115000"/>
              </a:lnSpc>
              <a:spcBef>
                <a:spcPts val="0"/>
              </a:spcBef>
              <a:buClr>
                <a:schemeClr val="dk1"/>
              </a:buClr>
              <a:buSzPct val="100000"/>
              <a:buFont typeface="Arial"/>
              <a:buChar char="●"/>
            </a:pPr>
            <a:r>
              <a:rPr lang="en" sz="1100"/>
              <a:t>Because his train only runs once every two hours after night classes end, he desires an application that will help him quickly plan his commute home. To decide whether he’ll walk to the train station or use a shuttle, he’ll use the Transloc app. </a:t>
            </a:r>
          </a:p>
          <a:p>
            <a:pPr marL="457200" lvl="0" indent="-298450" rtl="0">
              <a:lnSpc>
                <a:spcPct val="115000"/>
              </a:lnSpc>
              <a:spcBef>
                <a:spcPts val="0"/>
              </a:spcBef>
              <a:buClr>
                <a:schemeClr val="dk1"/>
              </a:buClr>
              <a:buSzPct val="100000"/>
              <a:buFont typeface="Arial"/>
              <a:buChar char="●"/>
            </a:pPr>
            <a:r>
              <a:rPr lang="en" sz="1100"/>
              <a:t>However, George is annoyed knowing he has to switch between lines each time. He also has too look up the time tables of the different shuttle routes on the Stevens Office of Residence Life website, since the information is not provided in the app. </a:t>
            </a:r>
          </a:p>
          <a:p>
            <a:pPr lvl="0">
              <a:lnSpc>
                <a:spcPct val="115000"/>
              </a:lnSpc>
              <a:spcBef>
                <a:spcPts val="0"/>
              </a:spcBef>
              <a:buClr>
                <a:schemeClr val="dk1"/>
              </a:buClr>
              <a:buFont typeface="Arial"/>
              <a:buNone/>
            </a:pPr>
            <a:endParaRPr/>
          </a:p>
        </p:txBody>
      </p:sp>
      <p:sp>
        <p:nvSpPr>
          <p:cNvPr id="56" name="Shape 56"/>
          <p:cNvSpPr txBox="1">
            <a:spLocks noGrp="1"/>
          </p:cNvSpPr>
          <p:nvPr>
            <p:ph type="body" idx="2"/>
          </p:nvPr>
        </p:nvSpPr>
        <p:spPr>
          <a:xfrm>
            <a:off x="5014248" y="1555350"/>
            <a:ext cx="3994500" cy="3725699"/>
          </a:xfrm>
          <a:prstGeom prst="rect">
            <a:avLst/>
          </a:prstGeom>
        </p:spPr>
        <p:txBody>
          <a:bodyPr lIns="91425" tIns="91425" rIns="91425" bIns="91425" anchor="t" anchorCtr="0">
            <a:noAutofit/>
          </a:bodyPr>
          <a:lstStyle/>
          <a:p>
            <a:pPr lvl="0" rtl="0">
              <a:lnSpc>
                <a:spcPct val="115000"/>
              </a:lnSpc>
              <a:spcBef>
                <a:spcPts val="0"/>
              </a:spcBef>
              <a:buClr>
                <a:schemeClr val="dk1"/>
              </a:buClr>
              <a:buSzPct val="100000"/>
              <a:buFont typeface="Arial"/>
              <a:buNone/>
            </a:pPr>
            <a:r>
              <a:rPr lang="en" sz="1100" b="1"/>
              <a:t>Jessica</a:t>
            </a:r>
            <a:r>
              <a:rPr lang="en" sz="1100"/>
              <a:t>- Age 21</a:t>
            </a:r>
          </a:p>
          <a:p>
            <a:pPr marL="457200" lvl="0" indent="-298450" rtl="0">
              <a:lnSpc>
                <a:spcPct val="115000"/>
              </a:lnSpc>
              <a:spcBef>
                <a:spcPts val="0"/>
              </a:spcBef>
              <a:buClr>
                <a:schemeClr val="dk1"/>
              </a:buClr>
              <a:buSzPct val="100000"/>
              <a:buFont typeface="Arial"/>
              <a:buChar char="●"/>
            </a:pPr>
            <a:r>
              <a:rPr lang="en" sz="1100"/>
              <a:t>Undergraduate at Stevens that lives in Stevens Leased Housing.</a:t>
            </a:r>
          </a:p>
          <a:p>
            <a:pPr marL="457200" lvl="0" indent="-298450" rtl="0">
              <a:lnSpc>
                <a:spcPct val="115000"/>
              </a:lnSpc>
              <a:spcBef>
                <a:spcPts val="0"/>
              </a:spcBef>
              <a:buClr>
                <a:schemeClr val="dk1"/>
              </a:buClr>
              <a:buSzPct val="100000"/>
              <a:buFont typeface="Arial"/>
              <a:buChar char="●"/>
            </a:pPr>
            <a:r>
              <a:rPr lang="en" sz="1100"/>
              <a:t>She has a lot of work on her hands, as well as meetings to attend to online.</a:t>
            </a:r>
          </a:p>
          <a:p>
            <a:pPr marL="457200" lvl="0" indent="-298450" rtl="0">
              <a:lnSpc>
                <a:spcPct val="115000"/>
              </a:lnSpc>
              <a:spcBef>
                <a:spcPts val="0"/>
              </a:spcBef>
              <a:buClr>
                <a:schemeClr val="dk1"/>
              </a:buClr>
              <a:buSzPct val="100000"/>
              <a:buFont typeface="Arial"/>
              <a:buChar char="●"/>
            </a:pPr>
            <a:r>
              <a:rPr lang="en" sz="1100"/>
              <a:t>She uses the red line shuttle whenever she can to save valuable time on her commute to and from campus for class and other on campus events.</a:t>
            </a:r>
          </a:p>
          <a:p>
            <a:pPr marL="457200" lvl="0" indent="-298450" rtl="0">
              <a:lnSpc>
                <a:spcPct val="115000"/>
              </a:lnSpc>
              <a:spcBef>
                <a:spcPts val="0"/>
              </a:spcBef>
              <a:buClr>
                <a:schemeClr val="dk1"/>
              </a:buClr>
              <a:buSzPct val="100000"/>
              <a:buFont typeface="Arial"/>
              <a:buChar char="●"/>
            </a:pPr>
            <a:r>
              <a:rPr lang="en" sz="1100"/>
              <a:t>She actively uses the current Transloc application on her iPhone so she knows when to expect her shuttle.</a:t>
            </a:r>
          </a:p>
          <a:p>
            <a:pPr marL="457200" lvl="0" indent="-298450">
              <a:lnSpc>
                <a:spcPct val="115000"/>
              </a:lnSpc>
              <a:spcBef>
                <a:spcPts val="0"/>
              </a:spcBef>
              <a:buClr>
                <a:schemeClr val="dk1"/>
              </a:buClr>
              <a:buSzPct val="100000"/>
              <a:buFont typeface="Arial"/>
              <a:buChar char="●"/>
            </a:pPr>
            <a:r>
              <a:rPr lang="en" sz="1100"/>
              <a:t>Given that she is always running late, she would love an app that could offer an easy to see timetable to see the next shuttle’s arrival at a glance. She would gladly love a feature to see other users reports about whether the shuttle is running late, too.</a:t>
            </a:r>
          </a:p>
        </p:txBody>
      </p:sp>
      <p:pic>
        <p:nvPicPr>
          <p:cNvPr id="57" name="Shape 57"/>
          <p:cNvPicPr preferRelativeResize="0"/>
          <p:nvPr/>
        </p:nvPicPr>
        <p:blipFill>
          <a:blip r:embed="rId3">
            <a:alphaModFix/>
          </a:blip>
          <a:stretch>
            <a:fillRect/>
          </a:stretch>
        </p:blipFill>
        <p:spPr>
          <a:xfrm>
            <a:off x="6675850" y="128475"/>
            <a:ext cx="2018650" cy="1344575"/>
          </a:xfrm>
          <a:prstGeom prst="rect">
            <a:avLst/>
          </a:prstGeom>
          <a:noFill/>
          <a:ln>
            <a:noFill/>
          </a:ln>
        </p:spPr>
      </p:pic>
      <p:pic>
        <p:nvPicPr>
          <p:cNvPr id="58" name="Shape 58"/>
          <p:cNvPicPr preferRelativeResize="0"/>
          <p:nvPr/>
        </p:nvPicPr>
        <p:blipFill>
          <a:blip r:embed="rId4">
            <a:alphaModFix/>
          </a:blip>
          <a:stretch>
            <a:fillRect/>
          </a:stretch>
        </p:blipFill>
        <p:spPr>
          <a:xfrm>
            <a:off x="414875" y="128475"/>
            <a:ext cx="2092650" cy="1388549"/>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457200" y="3"/>
            <a:ext cx="8229600" cy="857400"/>
          </a:xfrm>
          <a:prstGeom prst="rect">
            <a:avLst/>
          </a:prstGeom>
        </p:spPr>
        <p:txBody>
          <a:bodyPr lIns="91425" tIns="91425" rIns="91425" bIns="91425" anchor="b" anchorCtr="0">
            <a:noAutofit/>
          </a:bodyPr>
          <a:lstStyle/>
          <a:p>
            <a:pPr>
              <a:spcBef>
                <a:spcPts val="0"/>
              </a:spcBef>
              <a:buNone/>
            </a:pPr>
            <a:r>
              <a:rPr lang="en"/>
              <a:t>Transloc Rider App</a:t>
            </a:r>
          </a:p>
        </p:txBody>
      </p:sp>
      <p:pic>
        <p:nvPicPr>
          <p:cNvPr id="64" name="Shape 64"/>
          <p:cNvPicPr preferRelativeResize="0"/>
          <p:nvPr/>
        </p:nvPicPr>
        <p:blipFill>
          <a:blip r:embed="rId3">
            <a:alphaModFix/>
          </a:blip>
          <a:stretch>
            <a:fillRect/>
          </a:stretch>
        </p:blipFill>
        <p:spPr>
          <a:xfrm>
            <a:off x="374375" y="857400"/>
            <a:ext cx="2347411" cy="4166649"/>
          </a:xfrm>
          <a:prstGeom prst="rect">
            <a:avLst/>
          </a:prstGeom>
          <a:noFill/>
          <a:ln>
            <a:noFill/>
          </a:ln>
        </p:spPr>
      </p:pic>
      <p:pic>
        <p:nvPicPr>
          <p:cNvPr id="65" name="Shape 65"/>
          <p:cNvPicPr preferRelativeResize="0"/>
          <p:nvPr/>
        </p:nvPicPr>
        <p:blipFill>
          <a:blip r:embed="rId4">
            <a:alphaModFix/>
          </a:blip>
          <a:stretch>
            <a:fillRect/>
          </a:stretch>
        </p:blipFill>
        <p:spPr>
          <a:xfrm>
            <a:off x="5924700" y="857400"/>
            <a:ext cx="2502724" cy="4166649"/>
          </a:xfrm>
          <a:prstGeom prst="rect">
            <a:avLst/>
          </a:prstGeom>
          <a:noFill/>
          <a:ln>
            <a:noFill/>
          </a:ln>
        </p:spPr>
      </p:pic>
      <p:pic>
        <p:nvPicPr>
          <p:cNvPr id="66" name="Shape 66"/>
          <p:cNvPicPr preferRelativeResize="0"/>
          <p:nvPr/>
        </p:nvPicPr>
        <p:blipFill>
          <a:blip r:embed="rId5">
            <a:alphaModFix/>
          </a:blip>
          <a:stretch>
            <a:fillRect/>
          </a:stretch>
        </p:blipFill>
        <p:spPr>
          <a:xfrm>
            <a:off x="3089600" y="857400"/>
            <a:ext cx="2347399" cy="4166637"/>
          </a:xfrm>
          <a:prstGeom prst="rect">
            <a:avLst/>
          </a:prstGeom>
          <a:noFill/>
          <a:ln>
            <a:noFill/>
          </a:ln>
        </p:spPr>
      </p:pic>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457200" y="0"/>
            <a:ext cx="8229600" cy="776399"/>
          </a:xfrm>
          <a:prstGeom prst="rect">
            <a:avLst/>
          </a:prstGeom>
        </p:spPr>
        <p:txBody>
          <a:bodyPr lIns="91425" tIns="91425" rIns="91425" bIns="91425" anchor="b" anchorCtr="0">
            <a:noAutofit/>
          </a:bodyPr>
          <a:lstStyle/>
          <a:p>
            <a:pPr>
              <a:spcBef>
                <a:spcPts val="0"/>
              </a:spcBef>
              <a:buNone/>
            </a:pPr>
            <a:r>
              <a:rPr lang="en"/>
              <a:t>First Design</a:t>
            </a:r>
          </a:p>
        </p:txBody>
      </p:sp>
      <p:pic>
        <p:nvPicPr>
          <p:cNvPr id="72" name="Shape 72"/>
          <p:cNvPicPr preferRelativeResize="0"/>
          <p:nvPr/>
        </p:nvPicPr>
        <p:blipFill>
          <a:blip r:embed="rId3">
            <a:alphaModFix/>
          </a:blip>
          <a:stretch>
            <a:fillRect/>
          </a:stretch>
        </p:blipFill>
        <p:spPr>
          <a:xfrm>
            <a:off x="393525" y="856350"/>
            <a:ext cx="2317742" cy="4246723"/>
          </a:xfrm>
          <a:prstGeom prst="rect">
            <a:avLst/>
          </a:prstGeom>
          <a:noFill/>
          <a:ln>
            <a:noFill/>
          </a:ln>
        </p:spPr>
      </p:pic>
      <p:pic>
        <p:nvPicPr>
          <p:cNvPr id="73" name="Shape 73"/>
          <p:cNvPicPr preferRelativeResize="0"/>
          <p:nvPr/>
        </p:nvPicPr>
        <p:blipFill>
          <a:blip r:embed="rId4">
            <a:alphaModFix/>
          </a:blip>
          <a:stretch>
            <a:fillRect/>
          </a:stretch>
        </p:blipFill>
        <p:spPr>
          <a:xfrm>
            <a:off x="5860273" y="821087"/>
            <a:ext cx="2388774" cy="4246726"/>
          </a:xfrm>
          <a:prstGeom prst="rect">
            <a:avLst/>
          </a:prstGeom>
          <a:noFill/>
          <a:ln>
            <a:noFill/>
          </a:ln>
        </p:spPr>
      </p:pic>
      <p:pic>
        <p:nvPicPr>
          <p:cNvPr id="74" name="Shape 74"/>
          <p:cNvPicPr preferRelativeResize="0"/>
          <p:nvPr/>
        </p:nvPicPr>
        <p:blipFill>
          <a:blip r:embed="rId5">
            <a:alphaModFix/>
          </a:blip>
          <a:stretch>
            <a:fillRect/>
          </a:stretch>
        </p:blipFill>
        <p:spPr>
          <a:xfrm>
            <a:off x="3167475" y="826650"/>
            <a:ext cx="2388774" cy="4235598"/>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457200" y="41503"/>
            <a:ext cx="8229600" cy="857400"/>
          </a:xfrm>
          <a:prstGeom prst="rect">
            <a:avLst/>
          </a:prstGeom>
        </p:spPr>
        <p:txBody>
          <a:bodyPr lIns="91425" tIns="91425" rIns="91425" bIns="91425" anchor="b" anchorCtr="0">
            <a:noAutofit/>
          </a:bodyPr>
          <a:lstStyle/>
          <a:p>
            <a:pPr>
              <a:spcBef>
                <a:spcPts val="0"/>
              </a:spcBef>
              <a:buNone/>
            </a:pPr>
            <a:r>
              <a:rPr lang="en"/>
              <a:t>User Feedback</a:t>
            </a:r>
          </a:p>
        </p:txBody>
      </p:sp>
      <p:sp>
        <p:nvSpPr>
          <p:cNvPr id="80" name="Shape 80"/>
          <p:cNvSpPr txBox="1">
            <a:spLocks noGrp="1"/>
          </p:cNvSpPr>
          <p:nvPr>
            <p:ph type="body" idx="1"/>
          </p:nvPr>
        </p:nvSpPr>
        <p:spPr>
          <a:xfrm>
            <a:off x="457200" y="708900"/>
            <a:ext cx="8229600" cy="3725699"/>
          </a:xfrm>
          <a:prstGeom prst="rect">
            <a:avLst/>
          </a:prstGeom>
        </p:spPr>
        <p:txBody>
          <a:bodyPr lIns="91425" tIns="91425" rIns="91425" bIns="91425" anchor="t" anchorCtr="0">
            <a:noAutofit/>
          </a:bodyPr>
          <a:lstStyle/>
          <a:p>
            <a:pPr marL="457200" marR="0" lvl="0" indent="-342900" algn="l" rtl="0">
              <a:lnSpc>
                <a:spcPct val="100000"/>
              </a:lnSpc>
              <a:spcBef>
                <a:spcPts val="600"/>
              </a:spcBef>
              <a:spcAft>
                <a:spcPts val="0"/>
              </a:spcAft>
              <a:buClr>
                <a:schemeClr val="dk1"/>
              </a:buClr>
              <a:buSzPct val="100000"/>
              <a:buFont typeface="Arial"/>
              <a:buChar char="●"/>
            </a:pPr>
            <a:r>
              <a:rPr lang="en" sz="1800"/>
              <a:t>Positives</a:t>
            </a:r>
          </a:p>
          <a:p>
            <a:pPr marL="914400" marR="0" lvl="1" indent="-342900" algn="l" rtl="0">
              <a:lnSpc>
                <a:spcPct val="100000"/>
              </a:lnSpc>
              <a:spcBef>
                <a:spcPts val="600"/>
              </a:spcBef>
              <a:spcAft>
                <a:spcPts val="0"/>
              </a:spcAft>
              <a:buClr>
                <a:schemeClr val="dk1"/>
              </a:buClr>
              <a:buSzPct val="100000"/>
              <a:buFont typeface="Courier New"/>
              <a:buChar char="o"/>
            </a:pPr>
            <a:r>
              <a:rPr lang="en" sz="1800"/>
              <a:t>Rider feedback information helpful</a:t>
            </a:r>
          </a:p>
          <a:p>
            <a:pPr marL="914400" marR="0" lvl="1" indent="-342900" algn="l" rtl="0">
              <a:lnSpc>
                <a:spcPct val="100000"/>
              </a:lnSpc>
              <a:spcBef>
                <a:spcPts val="600"/>
              </a:spcBef>
              <a:spcAft>
                <a:spcPts val="0"/>
              </a:spcAft>
              <a:buClr>
                <a:schemeClr val="dk1"/>
              </a:buClr>
              <a:buSzPct val="100000"/>
              <a:buFont typeface="Courier New"/>
              <a:buChar char="o"/>
            </a:pPr>
            <a:r>
              <a:rPr lang="en" sz="1800"/>
              <a:t>Inclusion of timetable is a useful addition to the app</a:t>
            </a:r>
          </a:p>
          <a:p>
            <a:pPr marL="914400" marR="0" lvl="1" indent="-342900" algn="l" rtl="0">
              <a:lnSpc>
                <a:spcPct val="100000"/>
              </a:lnSpc>
              <a:spcBef>
                <a:spcPts val="600"/>
              </a:spcBef>
              <a:spcAft>
                <a:spcPts val="0"/>
              </a:spcAft>
              <a:buClr>
                <a:schemeClr val="dk1"/>
              </a:buClr>
              <a:buSzPct val="100000"/>
              <a:buFont typeface="Courier New"/>
              <a:buChar char="o"/>
            </a:pPr>
            <a:r>
              <a:rPr lang="en" sz="1800"/>
              <a:t>Route selection buttons are easier to use than route search feature</a:t>
            </a:r>
          </a:p>
          <a:p>
            <a:pPr marL="457200" marR="0" lvl="0" indent="-342900" algn="l" rtl="0">
              <a:lnSpc>
                <a:spcPct val="100000"/>
              </a:lnSpc>
              <a:spcBef>
                <a:spcPts val="600"/>
              </a:spcBef>
              <a:spcAft>
                <a:spcPts val="0"/>
              </a:spcAft>
              <a:buClr>
                <a:schemeClr val="dk1"/>
              </a:buClr>
              <a:buSzPct val="100000"/>
              <a:buFont typeface="Arial"/>
              <a:buChar char="●"/>
            </a:pPr>
            <a:r>
              <a:rPr lang="en" sz="1800"/>
              <a:t>Issues / Improvements needed</a:t>
            </a:r>
          </a:p>
          <a:p>
            <a:pPr marL="914400" marR="0" lvl="1" indent="-342900" algn="l" rtl="0">
              <a:lnSpc>
                <a:spcPct val="100000"/>
              </a:lnSpc>
              <a:spcBef>
                <a:spcPts val="600"/>
              </a:spcBef>
              <a:spcAft>
                <a:spcPts val="0"/>
              </a:spcAft>
              <a:buClr>
                <a:schemeClr val="dk1"/>
              </a:buClr>
              <a:buSzPct val="100000"/>
              <a:buFont typeface="Courier New"/>
              <a:buChar char="o"/>
            </a:pPr>
            <a:r>
              <a:rPr lang="en" sz="1800"/>
              <a:t>In map tab, use of ‘Start / Next’ buttons is unclear</a:t>
            </a:r>
          </a:p>
          <a:p>
            <a:pPr marL="914400" marR="0" lvl="1" indent="-342900" algn="l" rtl="0">
              <a:lnSpc>
                <a:spcPct val="100000"/>
              </a:lnSpc>
              <a:spcBef>
                <a:spcPts val="600"/>
              </a:spcBef>
              <a:spcAft>
                <a:spcPts val="0"/>
              </a:spcAft>
              <a:buClr>
                <a:schemeClr val="dk1"/>
              </a:buClr>
              <a:buSzPct val="100000"/>
              <a:buFont typeface="Courier New"/>
              <a:buChar char="o"/>
            </a:pPr>
            <a:r>
              <a:rPr lang="en" sz="1800"/>
              <a:t>Font of the timetable bland and hard to read</a:t>
            </a:r>
          </a:p>
          <a:p>
            <a:pPr marL="914400" marR="0" lvl="1" indent="-342900" algn="l" rtl="0">
              <a:lnSpc>
                <a:spcPct val="100000"/>
              </a:lnSpc>
              <a:spcBef>
                <a:spcPts val="600"/>
              </a:spcBef>
              <a:spcAft>
                <a:spcPts val="0"/>
              </a:spcAft>
              <a:buClr>
                <a:schemeClr val="dk1"/>
              </a:buClr>
              <a:buSzPct val="100000"/>
              <a:buFont typeface="Courier New"/>
              <a:buChar char="o"/>
            </a:pPr>
            <a:r>
              <a:rPr lang="en" sz="1800"/>
              <a:t>In feedback tab, it is hard to tell how many minutes the shuttle is running late</a:t>
            </a:r>
          </a:p>
          <a:p>
            <a:pPr marL="914400" marR="0" lvl="1" indent="-342900" algn="l" rtl="0">
              <a:lnSpc>
                <a:spcPct val="100000"/>
              </a:lnSpc>
              <a:spcBef>
                <a:spcPts val="600"/>
              </a:spcBef>
              <a:spcAft>
                <a:spcPts val="0"/>
              </a:spcAft>
              <a:buClr>
                <a:schemeClr val="dk1"/>
              </a:buClr>
              <a:buSzPct val="100000"/>
              <a:buFont typeface="Courier New"/>
              <a:buChar char="o"/>
            </a:pPr>
            <a:r>
              <a:rPr lang="en" sz="1800"/>
              <a:t>Would be useful to display other types of feedback besides just how late the shuttle is running</a:t>
            </a:r>
          </a:p>
          <a:p>
            <a:pPr marL="914400" marR="0" lvl="1" indent="-342900" algn="l" rtl="0">
              <a:lnSpc>
                <a:spcPct val="100000"/>
              </a:lnSpc>
              <a:spcBef>
                <a:spcPts val="600"/>
              </a:spcBef>
              <a:spcAft>
                <a:spcPts val="0"/>
              </a:spcAft>
              <a:buClr>
                <a:schemeClr val="dk1"/>
              </a:buClr>
              <a:buSzPct val="100000"/>
              <a:buFont typeface="Courier New"/>
              <a:buChar char="o"/>
            </a:pPr>
            <a:r>
              <a:rPr lang="en" sz="1800"/>
              <a:t>Tabs missing from timetable mockup</a:t>
            </a:r>
          </a:p>
          <a:p>
            <a:pPr marL="914400" marR="0" lvl="1" indent="-342900" algn="l" rtl="0">
              <a:lnSpc>
                <a:spcPct val="100000"/>
              </a:lnSpc>
              <a:spcBef>
                <a:spcPts val="600"/>
              </a:spcBef>
              <a:spcAft>
                <a:spcPts val="0"/>
              </a:spcAft>
              <a:buClr>
                <a:schemeClr val="dk1"/>
              </a:buClr>
              <a:buSzPct val="100000"/>
              <a:buFont typeface="Courier New"/>
              <a:buChar char="o"/>
            </a:pPr>
            <a:r>
              <a:rPr lang="en" sz="1800"/>
              <a:t>Would like to see how estimated times to stops are displayed in map tab</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457200" y="-22621"/>
            <a:ext cx="8229600" cy="857400"/>
          </a:xfrm>
          <a:prstGeom prst="rect">
            <a:avLst/>
          </a:prstGeom>
        </p:spPr>
        <p:txBody>
          <a:bodyPr lIns="91425" tIns="91425" rIns="91425" bIns="91425" anchor="b" anchorCtr="0">
            <a:noAutofit/>
          </a:bodyPr>
          <a:lstStyle/>
          <a:p>
            <a:pPr>
              <a:spcBef>
                <a:spcPts val="0"/>
              </a:spcBef>
              <a:buNone/>
            </a:pPr>
            <a:r>
              <a:rPr lang="en"/>
              <a:t>Final Design</a:t>
            </a:r>
          </a:p>
        </p:txBody>
      </p:sp>
      <p:pic>
        <p:nvPicPr>
          <p:cNvPr id="86" name="Shape 86"/>
          <p:cNvPicPr preferRelativeResize="0"/>
          <p:nvPr/>
        </p:nvPicPr>
        <p:blipFill>
          <a:blip r:embed="rId3">
            <a:alphaModFix/>
          </a:blip>
          <a:stretch>
            <a:fillRect/>
          </a:stretch>
        </p:blipFill>
        <p:spPr>
          <a:xfrm>
            <a:off x="3412150" y="715616"/>
            <a:ext cx="2388774" cy="4281760"/>
          </a:xfrm>
          <a:prstGeom prst="rect">
            <a:avLst/>
          </a:prstGeom>
          <a:noFill/>
          <a:ln>
            <a:noFill/>
          </a:ln>
        </p:spPr>
      </p:pic>
      <p:pic>
        <p:nvPicPr>
          <p:cNvPr id="87" name="Shape 87"/>
          <p:cNvPicPr preferRelativeResize="0"/>
          <p:nvPr/>
        </p:nvPicPr>
        <p:blipFill>
          <a:blip r:embed="rId4">
            <a:alphaModFix/>
          </a:blip>
          <a:stretch>
            <a:fillRect/>
          </a:stretch>
        </p:blipFill>
        <p:spPr>
          <a:xfrm>
            <a:off x="457200" y="759874"/>
            <a:ext cx="2319830" cy="4246724"/>
          </a:xfrm>
          <a:prstGeom prst="rect">
            <a:avLst/>
          </a:prstGeom>
          <a:noFill/>
          <a:ln>
            <a:noFill/>
          </a:ln>
        </p:spPr>
      </p:pic>
      <p:pic>
        <p:nvPicPr>
          <p:cNvPr id="88" name="Shape 88"/>
          <p:cNvPicPr preferRelativeResize="0"/>
          <p:nvPr/>
        </p:nvPicPr>
        <p:blipFill>
          <a:blip r:embed="rId5">
            <a:alphaModFix/>
          </a:blip>
          <a:stretch>
            <a:fillRect/>
          </a:stretch>
        </p:blipFill>
        <p:spPr>
          <a:xfrm>
            <a:off x="6047175" y="724850"/>
            <a:ext cx="2246966" cy="4281751"/>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Design Reviews</a:t>
            </a:r>
          </a:p>
        </p:txBody>
      </p:sp>
      <p:sp>
        <p:nvSpPr>
          <p:cNvPr id="94" name="Shape 94"/>
          <p:cNvSpPr txBox="1">
            <a:spLocks noGrp="1"/>
          </p:cNvSpPr>
          <p:nvPr>
            <p:ph type="body" idx="1"/>
          </p:nvPr>
        </p:nvSpPr>
        <p:spPr>
          <a:xfrm>
            <a:off x="457200" y="1007725"/>
            <a:ext cx="8229600" cy="3917999"/>
          </a:xfrm>
          <a:prstGeom prst="rect">
            <a:avLst/>
          </a:prstGeom>
        </p:spPr>
        <p:txBody>
          <a:bodyPr lIns="91425" tIns="91425" rIns="91425" bIns="91425" anchor="t" anchorCtr="0">
            <a:noAutofit/>
          </a:bodyPr>
          <a:lstStyle/>
          <a:p>
            <a:pPr marL="457200" lvl="0" indent="-342900" rtl="0">
              <a:spcBef>
                <a:spcPts val="0"/>
              </a:spcBef>
              <a:buClr>
                <a:schemeClr val="dk1"/>
              </a:buClr>
              <a:buSzPct val="100000"/>
              <a:buFont typeface="Arial"/>
              <a:buChar char="●"/>
            </a:pPr>
            <a:r>
              <a:rPr lang="en" sz="1800"/>
              <a:t>Simplicity Review</a:t>
            </a:r>
          </a:p>
          <a:p>
            <a:pPr marL="914400" lvl="1" indent="-342900" rtl="0">
              <a:spcBef>
                <a:spcPts val="0"/>
              </a:spcBef>
              <a:buClr>
                <a:schemeClr val="dk1"/>
              </a:buClr>
              <a:buSzPct val="100000"/>
              <a:buFont typeface="Courier New"/>
              <a:buChar char="o"/>
            </a:pPr>
            <a:r>
              <a:rPr lang="en" sz="1800"/>
              <a:t>route selection, tabular organization, simple colors and labels</a:t>
            </a:r>
          </a:p>
          <a:p>
            <a:pPr marL="457200" lvl="0" indent="-342900" rtl="0">
              <a:spcBef>
                <a:spcPts val="0"/>
              </a:spcBef>
              <a:buClr>
                <a:schemeClr val="dk1"/>
              </a:buClr>
              <a:buSzPct val="100000"/>
              <a:buFont typeface="Arial"/>
              <a:buChar char="●"/>
            </a:pPr>
            <a:r>
              <a:rPr lang="en" sz="1800"/>
              <a:t>Accessibility Review</a:t>
            </a:r>
          </a:p>
          <a:p>
            <a:pPr marL="914400" lvl="1" indent="-342900" rtl="0">
              <a:spcBef>
                <a:spcPts val="0"/>
              </a:spcBef>
              <a:buClr>
                <a:schemeClr val="dk1"/>
              </a:buClr>
              <a:buSzPct val="100000"/>
              <a:buFont typeface="Courier New"/>
              <a:buChar char="o"/>
            </a:pPr>
            <a:r>
              <a:rPr lang="en" sz="1800"/>
              <a:t>accessible to those that are color blind and deaf</a:t>
            </a:r>
          </a:p>
          <a:p>
            <a:pPr marL="914400" lvl="1" indent="-342900" rtl="0">
              <a:spcBef>
                <a:spcPts val="0"/>
              </a:spcBef>
              <a:buClr>
                <a:schemeClr val="dk1"/>
              </a:buClr>
              <a:buSzPct val="100000"/>
              <a:buFont typeface="Courier New"/>
              <a:buChar char="o"/>
            </a:pPr>
            <a:r>
              <a:rPr lang="en" sz="1800"/>
              <a:t>accessibility of shuttle’s whereabouts by user feedback</a:t>
            </a:r>
          </a:p>
          <a:p>
            <a:pPr marL="457200" lvl="0" indent="-342900" rtl="0">
              <a:spcBef>
                <a:spcPts val="0"/>
              </a:spcBef>
              <a:buClr>
                <a:schemeClr val="dk1"/>
              </a:buClr>
              <a:buSzPct val="100000"/>
              <a:buFont typeface="Arial"/>
              <a:buChar char="●"/>
            </a:pPr>
            <a:r>
              <a:rPr lang="en" sz="1800"/>
              <a:t>Heuristic Evaluation</a:t>
            </a:r>
          </a:p>
          <a:p>
            <a:pPr marL="914400" lvl="1" indent="-342900" rtl="0">
              <a:spcBef>
                <a:spcPts val="0"/>
              </a:spcBef>
              <a:buClr>
                <a:schemeClr val="dk1"/>
              </a:buClr>
              <a:buSzPct val="100000"/>
              <a:buFont typeface="Courier New"/>
              <a:buChar char="o"/>
            </a:pPr>
            <a:r>
              <a:rPr lang="en" sz="1800"/>
              <a:t>Improves upon consistency from prior version</a:t>
            </a:r>
          </a:p>
          <a:p>
            <a:pPr marL="914400" lvl="1" indent="-342900" rtl="0">
              <a:spcBef>
                <a:spcPts val="0"/>
              </a:spcBef>
              <a:buClr>
                <a:schemeClr val="dk1"/>
              </a:buClr>
              <a:buSzPct val="100000"/>
              <a:buFont typeface="Courier New"/>
              <a:buChar char="o"/>
            </a:pPr>
            <a:r>
              <a:rPr lang="en" sz="1800"/>
              <a:t>Lack of in-app help is problematic to new users</a:t>
            </a:r>
          </a:p>
          <a:p>
            <a:pPr marL="457200" lvl="0" indent="-342900" rtl="0">
              <a:spcBef>
                <a:spcPts val="0"/>
              </a:spcBef>
              <a:buClr>
                <a:schemeClr val="dk1"/>
              </a:buClr>
              <a:buSzPct val="100000"/>
              <a:buFont typeface="Arial"/>
              <a:buChar char="●"/>
            </a:pPr>
            <a:r>
              <a:rPr lang="en" sz="1800"/>
              <a:t>PAR Review</a:t>
            </a:r>
          </a:p>
          <a:p>
            <a:pPr marL="914400" lvl="1" indent="-342900" rtl="0">
              <a:spcBef>
                <a:spcPts val="0"/>
              </a:spcBef>
              <a:buClr>
                <a:schemeClr val="dk1"/>
              </a:buClr>
              <a:buSzPct val="100000"/>
              <a:buFont typeface="Courier New"/>
              <a:buChar char="o"/>
            </a:pPr>
            <a:r>
              <a:rPr lang="en" sz="1800"/>
              <a:t>simplified various features of the app</a:t>
            </a:r>
          </a:p>
          <a:p>
            <a:pPr marL="914400" lvl="1" indent="-342900" rtl="0">
              <a:spcBef>
                <a:spcPts val="0"/>
              </a:spcBef>
              <a:buClr>
                <a:schemeClr val="dk1"/>
              </a:buClr>
              <a:buSzPct val="100000"/>
              <a:buFont typeface="Courier New"/>
              <a:buChar char="o"/>
            </a:pPr>
            <a:r>
              <a:rPr lang="en" sz="1800"/>
              <a:t>attention could be improved by having a more attractive design</a:t>
            </a:r>
          </a:p>
          <a:p>
            <a:pPr marL="457200" lvl="0" indent="-342900" rtl="0">
              <a:spcBef>
                <a:spcPts val="0"/>
              </a:spcBef>
              <a:buClr>
                <a:schemeClr val="dk1"/>
              </a:buClr>
              <a:buSzPct val="100000"/>
              <a:buFont typeface="Arial"/>
              <a:buChar char="●"/>
            </a:pPr>
            <a:r>
              <a:rPr lang="en" sz="1800"/>
              <a:t>Easy to Learn Improvement </a:t>
            </a:r>
          </a:p>
          <a:p>
            <a:pPr marL="914400" lvl="1" indent="-342900" rtl="0">
              <a:spcBef>
                <a:spcPts val="0"/>
              </a:spcBef>
              <a:buClr>
                <a:schemeClr val="dk1"/>
              </a:buClr>
              <a:buSzPct val="100000"/>
              <a:buFont typeface="Courier New"/>
              <a:buChar char="o"/>
            </a:pPr>
            <a:r>
              <a:rPr lang="en" sz="1800"/>
              <a:t>simplified route selection, reverted to old map design</a:t>
            </a:r>
          </a:p>
          <a:p>
            <a:pPr marL="914400" lvl="1" indent="-342900" rtl="0">
              <a:spcBef>
                <a:spcPts val="0"/>
              </a:spcBef>
              <a:buClr>
                <a:schemeClr val="dk1"/>
              </a:buClr>
              <a:buSzPct val="100000"/>
              <a:buFont typeface="Courier New"/>
              <a:buChar char="o"/>
            </a:pPr>
            <a:r>
              <a:rPr lang="en" sz="1800"/>
              <a:t>feedback option may be a bit confusing</a:t>
            </a:r>
          </a:p>
        </p:txBody>
      </p:sp>
    </p:spTree>
  </p:cSld>
  <p:clrMapOvr>
    <a:masterClrMapping/>
  </p:clrMapOvr>
  <p:transition spd="slow">
    <p:cut/>
  </p:transition>
</p:sld>
</file>

<file path=ppt/theme/theme1.xml><?xml version="1.0" encoding="utf-8"?>
<a:theme xmlns:a="http://schemas.openxmlformats.org/drawingml/2006/main"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4260</Words>
  <Application>Microsoft Office PowerPoint</Application>
  <PresentationFormat>全屏显示(16:9)</PresentationFormat>
  <Paragraphs>140</Paragraphs>
  <Slides>10</Slides>
  <Notes>10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10</vt:i4>
      </vt:variant>
    </vt:vector>
  </HeadingPairs>
  <TitlesOfParts>
    <vt:vector size="14" baseType="lpstr">
      <vt:lpstr>Arial</vt:lpstr>
      <vt:lpstr>Courier New</vt:lpstr>
      <vt:lpstr>Wingdings</vt:lpstr>
      <vt:lpstr>simple-light</vt:lpstr>
      <vt:lpstr>Stevens Shuttle Tracker</vt:lpstr>
      <vt:lpstr>Project Description</vt:lpstr>
      <vt:lpstr>Survey </vt:lpstr>
      <vt:lpstr>Personas</vt:lpstr>
      <vt:lpstr>Transloc Rider App</vt:lpstr>
      <vt:lpstr>First Design</vt:lpstr>
      <vt:lpstr>User Feedback</vt:lpstr>
      <vt:lpstr>Final Design</vt:lpstr>
      <vt:lpstr>Design Reviews</vt:lpstr>
      <vt:lpstr>Future Work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Stevens Shuttle Tracker</dc:title>
  <cp:lastModifiedBy>Hongsen Xin</cp:lastModifiedBy>
  <cp:revision>3</cp:revision>
  <dcterms:modified xsi:type="dcterms:W3CDTF">2015-02-06T01:26:33Z</dcterms:modified>
</cp:coreProperties>
</file>